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Arial Narrow"/>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 Target="slides/slide6.xml"/><Relationship Id="rId55" Type="http://schemas.openxmlformats.org/officeDocument/2006/relationships/font" Target="fonts/ArialNarrow-boldItalic.fntdata"/><Relationship Id="rId10" Type="http://schemas.openxmlformats.org/officeDocument/2006/relationships/slide" Target="slides/slide5.xml"/><Relationship Id="rId54"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9" name="Google Shape;19;p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79" name="Shape 79"/>
        <p:cNvGrpSpPr/>
        <p:nvPr/>
      </p:nvGrpSpPr>
      <p:grpSpPr>
        <a:xfrm>
          <a:off x="0" y="0"/>
          <a:ext cx="0" cy="0"/>
          <a:chOff x="0" y="0"/>
          <a:chExt cx="0" cy="0"/>
        </a:xfrm>
      </p:grpSpPr>
      <p:sp>
        <p:nvSpPr>
          <p:cNvPr id="80" name="Google Shape;80;p11"/>
          <p:cNvSpPr txBox="1"/>
          <p:nvPr>
            <p:ph type="title"/>
          </p:nvPr>
        </p:nvSpPr>
        <p:spPr>
          <a:xfrm>
            <a:off x="685800" y="4106333"/>
            <a:ext cx="10394708" cy="58884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p:nvPr>
            <p:ph idx="2" type="pic"/>
          </p:nvPr>
        </p:nvSpPr>
        <p:spPr>
          <a:xfrm>
            <a:off x="685801" y="685799"/>
            <a:ext cx="10392513" cy="319490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82" name="Google Shape;82;p11"/>
          <p:cNvSpPr txBox="1"/>
          <p:nvPr>
            <p:ph idx="1" type="body"/>
          </p:nvPr>
        </p:nvSpPr>
        <p:spPr>
          <a:xfrm>
            <a:off x="685780" y="4702923"/>
            <a:ext cx="10394728" cy="682472"/>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3" name="Google Shape;83;p1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86" name="Shape 86"/>
        <p:cNvGrpSpPr/>
        <p:nvPr/>
      </p:nvGrpSpPr>
      <p:grpSpPr>
        <a:xfrm>
          <a:off x="0" y="0"/>
          <a:ext cx="0" cy="0"/>
          <a:chOff x="0" y="0"/>
          <a:chExt cx="0" cy="0"/>
        </a:xfrm>
      </p:grpSpPr>
      <p:sp>
        <p:nvSpPr>
          <p:cNvPr id="87" name="Google Shape;87;p12"/>
          <p:cNvSpPr txBox="1"/>
          <p:nvPr>
            <p:ph type="title"/>
          </p:nvPr>
        </p:nvSpPr>
        <p:spPr>
          <a:xfrm>
            <a:off x="685801" y="685800"/>
            <a:ext cx="10396902" cy="319490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685779" y="4106333"/>
            <a:ext cx="10394729" cy="1273606"/>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9" name="Google Shape;89;p1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2" name="Shape 92"/>
        <p:cNvGrpSpPr/>
        <p:nvPr/>
      </p:nvGrpSpPr>
      <p:grpSpPr>
        <a:xfrm>
          <a:off x="0" y="0"/>
          <a:ext cx="0" cy="0"/>
          <a:chOff x="0" y="0"/>
          <a:chExt cx="0" cy="0"/>
        </a:xfrm>
      </p:grpSpPr>
      <p:sp>
        <p:nvSpPr>
          <p:cNvPr id="93" name="Google Shape;93;p13"/>
          <p:cNvSpPr txBox="1"/>
          <p:nvPr>
            <p:ph type="title"/>
          </p:nvPr>
        </p:nvSpPr>
        <p:spPr>
          <a:xfrm>
            <a:off x="1121732" y="685800"/>
            <a:ext cx="9525020" cy="29167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body"/>
          </p:nvPr>
        </p:nvSpPr>
        <p:spPr>
          <a:xfrm>
            <a:off x="1550264" y="3610032"/>
            <a:ext cx="8667956" cy="377768"/>
          </a:xfrm>
          <a:prstGeom prst="rect">
            <a:avLst/>
          </a:prstGeom>
          <a:noFill/>
          <a:ln>
            <a:noFill/>
          </a:ln>
        </p:spPr>
        <p:txBody>
          <a:bodyPr anchorCtr="0" anchor="t" bIns="45700" lIns="91425" spcFirstLastPara="1" rIns="91425" wrap="square" tIns="45700">
            <a:no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5" name="Google Shape;95;p13"/>
          <p:cNvSpPr txBox="1"/>
          <p:nvPr>
            <p:ph idx="2" type="body"/>
          </p:nvPr>
        </p:nvSpPr>
        <p:spPr>
          <a:xfrm>
            <a:off x="685801" y="4106334"/>
            <a:ext cx="10396882" cy="1268252"/>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6" name="Google Shape;96;p1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
        <p:nvSpPr>
          <p:cNvPr id="99" name="Google Shape;99;p13"/>
          <p:cNvSpPr txBox="1"/>
          <p:nvPr/>
        </p:nvSpPr>
        <p:spPr>
          <a:xfrm>
            <a:off x="685801" y="89262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Impact"/>
              <a:buNone/>
            </a:pPr>
            <a:r>
              <a:rPr b="0" lang="es-PE" sz="8000" cap="none">
                <a:solidFill>
                  <a:schemeClr val="dk1"/>
                </a:solidFill>
                <a:latin typeface="Impact"/>
                <a:ea typeface="Impact"/>
                <a:cs typeface="Impact"/>
                <a:sym typeface="Impact"/>
              </a:rPr>
              <a:t>“</a:t>
            </a:r>
            <a:endParaRPr/>
          </a:p>
        </p:txBody>
      </p:sp>
      <p:sp>
        <p:nvSpPr>
          <p:cNvPr id="100" name="Google Shape;100;p13"/>
          <p:cNvSpPr txBox="1"/>
          <p:nvPr/>
        </p:nvSpPr>
        <p:spPr>
          <a:xfrm>
            <a:off x="10473083" y="292282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Impact"/>
              <a:buNone/>
            </a:pPr>
            <a:r>
              <a:rPr b="0" lang="es-PE" sz="8000" cap="non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1" name="Shape 101"/>
        <p:cNvGrpSpPr/>
        <p:nvPr/>
      </p:nvGrpSpPr>
      <p:grpSpPr>
        <a:xfrm>
          <a:off x="0" y="0"/>
          <a:ext cx="0" cy="0"/>
          <a:chOff x="0" y="0"/>
          <a:chExt cx="0" cy="0"/>
        </a:xfrm>
      </p:grpSpPr>
      <p:sp>
        <p:nvSpPr>
          <p:cNvPr id="102" name="Google Shape;102;p14"/>
          <p:cNvSpPr txBox="1"/>
          <p:nvPr>
            <p:ph type="title"/>
          </p:nvPr>
        </p:nvSpPr>
        <p:spPr>
          <a:xfrm>
            <a:off x="685800" y="1723854"/>
            <a:ext cx="10394707"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4"/>
          <p:cNvSpPr txBox="1"/>
          <p:nvPr>
            <p:ph idx="1" type="body"/>
          </p:nvPr>
        </p:nvSpPr>
        <p:spPr>
          <a:xfrm>
            <a:off x="685800" y="4247468"/>
            <a:ext cx="10394707" cy="114064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4" name="Google Shape;104;p1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3">
  <p:cSld name="Columna 3">
    <p:spTree>
      <p:nvGrpSpPr>
        <p:cNvPr id="107" name="Shape 107"/>
        <p:cNvGrpSpPr/>
        <p:nvPr/>
      </p:nvGrpSpPr>
      <p:grpSpPr>
        <a:xfrm>
          <a:off x="0" y="0"/>
          <a:ext cx="0" cy="0"/>
          <a:chOff x="0" y="0"/>
          <a:chExt cx="0" cy="0"/>
        </a:xfrm>
      </p:grpSpPr>
      <p:sp>
        <p:nvSpPr>
          <p:cNvPr id="108" name="Google Shape;108;p15"/>
          <p:cNvSpPr txBox="1"/>
          <p:nvPr>
            <p:ph type="title"/>
          </p:nvPr>
        </p:nvSpPr>
        <p:spPr>
          <a:xfrm>
            <a:off x="685802" y="685800"/>
            <a:ext cx="10394706"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5"/>
          <p:cNvSpPr txBox="1"/>
          <p:nvPr>
            <p:ph idx="1" type="body"/>
          </p:nvPr>
        </p:nvSpPr>
        <p:spPr>
          <a:xfrm>
            <a:off x="68580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0" name="Google Shape;110;p15"/>
          <p:cNvSpPr txBox="1"/>
          <p:nvPr>
            <p:ph idx="2" type="body"/>
          </p:nvPr>
        </p:nvSpPr>
        <p:spPr>
          <a:xfrm>
            <a:off x="685802"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1" name="Google Shape;111;p15"/>
          <p:cNvSpPr txBox="1"/>
          <p:nvPr>
            <p:ph idx="3" type="body"/>
          </p:nvPr>
        </p:nvSpPr>
        <p:spPr>
          <a:xfrm>
            <a:off x="423462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2" name="Google Shape;112;p15"/>
          <p:cNvSpPr txBox="1"/>
          <p:nvPr>
            <p:ph idx="4" type="body"/>
          </p:nvPr>
        </p:nvSpPr>
        <p:spPr>
          <a:xfrm>
            <a:off x="4234621"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3" name="Google Shape;113;p15"/>
          <p:cNvSpPr txBox="1"/>
          <p:nvPr>
            <p:ph idx="5" type="body"/>
          </p:nvPr>
        </p:nvSpPr>
        <p:spPr>
          <a:xfrm>
            <a:off x="7770380"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4" name="Google Shape;114;p15"/>
          <p:cNvSpPr txBox="1"/>
          <p:nvPr>
            <p:ph idx="6" type="body"/>
          </p:nvPr>
        </p:nvSpPr>
        <p:spPr>
          <a:xfrm>
            <a:off x="7770380"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5" name="Google Shape;115;p1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de imagen 3">
  <p:cSld name="Columna de imagen 3">
    <p:spTree>
      <p:nvGrpSpPr>
        <p:cNvPr id="118" name="Shape 118"/>
        <p:cNvGrpSpPr/>
        <p:nvPr/>
      </p:nvGrpSpPr>
      <p:grpSpPr>
        <a:xfrm>
          <a:off x="0" y="0"/>
          <a:ext cx="0" cy="0"/>
          <a:chOff x="0" y="0"/>
          <a:chExt cx="0" cy="0"/>
        </a:xfrm>
      </p:grpSpPr>
      <p:sp>
        <p:nvSpPr>
          <p:cNvPr id="119" name="Google Shape;119;p1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6"/>
          <p:cNvSpPr txBox="1"/>
          <p:nvPr>
            <p:ph idx="1" type="body"/>
          </p:nvPr>
        </p:nvSpPr>
        <p:spPr>
          <a:xfrm>
            <a:off x="69184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1" name="Google Shape;121;p16"/>
          <p:cNvSpPr/>
          <p:nvPr>
            <p:ph idx="2" type="pic"/>
          </p:nvPr>
        </p:nvSpPr>
        <p:spPr>
          <a:xfrm>
            <a:off x="685780" y="2063395"/>
            <a:ext cx="3310128" cy="1536725"/>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2" name="Google Shape;122;p16"/>
          <p:cNvSpPr txBox="1"/>
          <p:nvPr>
            <p:ph idx="3" type="body"/>
          </p:nvPr>
        </p:nvSpPr>
        <p:spPr>
          <a:xfrm>
            <a:off x="691840" y="4389287"/>
            <a:ext cx="3310128" cy="98529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3" name="Google Shape;123;p16"/>
          <p:cNvSpPr txBox="1"/>
          <p:nvPr>
            <p:ph idx="4" type="body"/>
          </p:nvPr>
        </p:nvSpPr>
        <p:spPr>
          <a:xfrm>
            <a:off x="423741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4" name="Google Shape;124;p16"/>
          <p:cNvSpPr/>
          <p:nvPr>
            <p:ph idx="5" type="pic"/>
          </p:nvPr>
        </p:nvSpPr>
        <p:spPr>
          <a:xfrm>
            <a:off x="4235999" y="2063395"/>
            <a:ext cx="3310128" cy="1535237"/>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5" name="Google Shape;125;p16"/>
          <p:cNvSpPr txBox="1"/>
          <p:nvPr>
            <p:ph idx="6" type="body"/>
          </p:nvPr>
        </p:nvSpPr>
        <p:spPr>
          <a:xfrm>
            <a:off x="4235999" y="4389286"/>
            <a:ext cx="3310128" cy="985300"/>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6" name="Google Shape;126;p16"/>
          <p:cNvSpPr txBox="1"/>
          <p:nvPr>
            <p:ph idx="7" type="body"/>
          </p:nvPr>
        </p:nvSpPr>
        <p:spPr>
          <a:xfrm>
            <a:off x="7768944"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7" name="Google Shape;127;p16"/>
          <p:cNvSpPr/>
          <p:nvPr>
            <p:ph idx="8" type="pic"/>
          </p:nvPr>
        </p:nvSpPr>
        <p:spPr>
          <a:xfrm>
            <a:off x="7768819" y="2063394"/>
            <a:ext cx="3310128" cy="1537196"/>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8" name="Google Shape;128;p16"/>
          <p:cNvSpPr txBox="1"/>
          <p:nvPr>
            <p:ph idx="9" type="body"/>
          </p:nvPr>
        </p:nvSpPr>
        <p:spPr>
          <a:xfrm>
            <a:off x="7768819" y="4389284"/>
            <a:ext cx="3310128" cy="98530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9" name="Google Shape;129;p1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2" name="Shape 132"/>
        <p:cNvGrpSpPr/>
        <p:nvPr/>
      </p:nvGrpSpPr>
      <p:grpSpPr>
        <a:xfrm>
          <a:off x="0" y="0"/>
          <a:ext cx="0" cy="0"/>
          <a:chOff x="0" y="0"/>
          <a:chExt cx="0" cy="0"/>
        </a:xfrm>
      </p:grpSpPr>
      <p:sp>
        <p:nvSpPr>
          <p:cNvPr id="133" name="Google Shape;133;p1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7"/>
          <p:cNvSpPr txBox="1"/>
          <p:nvPr>
            <p:ph idx="1" type="body"/>
          </p:nvPr>
        </p:nvSpPr>
        <p:spPr>
          <a:xfrm rot="5400000">
            <a:off x="4227558" y="-1478363"/>
            <a:ext cx="3311190" cy="10394707"/>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35" name="Google Shape;135;p1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8" name="Shape 138"/>
        <p:cNvGrpSpPr/>
        <p:nvPr/>
      </p:nvGrpSpPr>
      <p:grpSpPr>
        <a:xfrm>
          <a:off x="0" y="0"/>
          <a:ext cx="0" cy="0"/>
          <a:chOff x="0" y="0"/>
          <a:chExt cx="0" cy="0"/>
        </a:xfrm>
      </p:grpSpPr>
      <p:sp>
        <p:nvSpPr>
          <p:cNvPr id="139" name="Google Shape;139;p18"/>
          <p:cNvSpPr txBox="1"/>
          <p:nvPr>
            <p:ph type="title"/>
          </p:nvPr>
        </p:nvSpPr>
        <p:spPr>
          <a:xfrm rot="5400000">
            <a:off x="7603792" y="1897870"/>
            <a:ext cx="4688785" cy="226464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rot="5400000">
            <a:off x="2293623" y="-922023"/>
            <a:ext cx="4688785" cy="7904431"/>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41" name="Google Shape;141;p1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2" name="Shape 22"/>
        <p:cNvGrpSpPr/>
        <p:nvPr/>
      </p:nvGrpSpPr>
      <p:grpSpPr>
        <a:xfrm>
          <a:off x="0" y="0"/>
          <a:ext cx="0" cy="0"/>
          <a:chOff x="0" y="0"/>
          <a:chExt cx="0" cy="0"/>
        </a:xfrm>
      </p:grpSpPr>
      <p:pic>
        <p:nvPicPr>
          <p:cNvPr descr="Brickwork-HD-R1a.jpg" id="23" name="Google Shape;23;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3"/>
          <p:cNvSpPr/>
          <p:nvPr/>
        </p:nvSpPr>
        <p:spPr>
          <a:xfrm>
            <a:off x="-15875" y="0"/>
            <a:ext cx="11683810" cy="6588125"/>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0" y="4282257"/>
            <a:ext cx="11329257" cy="2028845"/>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6" name="Google Shape;26;p3"/>
          <p:cNvSpPr/>
          <p:nvPr/>
        </p:nvSpPr>
        <p:spPr>
          <a:xfrm>
            <a:off x="0" y="0"/>
            <a:ext cx="8719579" cy="456877"/>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7" name="Google Shape;27;p3"/>
          <p:cNvSpPr/>
          <p:nvPr/>
        </p:nvSpPr>
        <p:spPr>
          <a:xfrm rot="-180000">
            <a:off x="-161800" y="293317"/>
            <a:ext cx="11367116" cy="575180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30" name="Google Shape;30;p3"/>
          <p:cNvSpPr txBox="1"/>
          <p:nvPr>
            <p:ph idx="10" type="dt"/>
          </p:nvPr>
        </p:nvSpPr>
        <p:spPr>
          <a:xfrm rot="-180000">
            <a:off x="4948541" y="4578463"/>
            <a:ext cx="6143653" cy="1163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80000">
            <a:off x="-5560" y="4883024"/>
            <a:ext cx="4047239" cy="11955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80000">
            <a:off x="9851758" y="3832648"/>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2400" cap="none">
                <a:solidFill>
                  <a:srgbClr val="3F3F3F"/>
                </a:solidFill>
                <a:latin typeface="Impact"/>
                <a:ea typeface="Impact"/>
                <a:cs typeface="Impact"/>
                <a:sym typeface="Impact"/>
              </a:defRPr>
            </a:lvl1pPr>
            <a:lvl2pPr indent="0" lvl="1" marL="0" algn="ctr">
              <a:spcBef>
                <a:spcPts val="0"/>
              </a:spcBef>
              <a:buNone/>
              <a:defRPr sz="2400" cap="none">
                <a:solidFill>
                  <a:srgbClr val="3F3F3F"/>
                </a:solidFill>
                <a:latin typeface="Impact"/>
                <a:ea typeface="Impact"/>
                <a:cs typeface="Impact"/>
                <a:sym typeface="Impact"/>
              </a:defRPr>
            </a:lvl2pPr>
            <a:lvl3pPr indent="0" lvl="2" marL="0" algn="ctr">
              <a:spcBef>
                <a:spcPts val="0"/>
              </a:spcBef>
              <a:buNone/>
              <a:defRPr sz="2400" cap="none">
                <a:solidFill>
                  <a:srgbClr val="3F3F3F"/>
                </a:solidFill>
                <a:latin typeface="Impact"/>
                <a:ea typeface="Impact"/>
                <a:cs typeface="Impact"/>
                <a:sym typeface="Impact"/>
              </a:defRPr>
            </a:lvl3pPr>
            <a:lvl4pPr indent="0" lvl="3" marL="0" algn="ctr">
              <a:spcBef>
                <a:spcPts val="0"/>
              </a:spcBef>
              <a:buNone/>
              <a:defRPr sz="2400" cap="none">
                <a:solidFill>
                  <a:srgbClr val="3F3F3F"/>
                </a:solidFill>
                <a:latin typeface="Impact"/>
                <a:ea typeface="Impact"/>
                <a:cs typeface="Impact"/>
                <a:sym typeface="Impact"/>
              </a:defRPr>
            </a:lvl4pPr>
            <a:lvl5pPr indent="0" lvl="4" marL="0" algn="ctr">
              <a:spcBef>
                <a:spcPts val="0"/>
              </a:spcBef>
              <a:buNone/>
              <a:defRPr sz="2400" cap="none">
                <a:solidFill>
                  <a:srgbClr val="3F3F3F"/>
                </a:solidFill>
                <a:latin typeface="Impact"/>
                <a:ea typeface="Impact"/>
                <a:cs typeface="Impact"/>
                <a:sym typeface="Impact"/>
              </a:defRPr>
            </a:lvl5pPr>
            <a:lvl6pPr indent="0" lvl="5" marL="0" algn="ctr">
              <a:spcBef>
                <a:spcPts val="0"/>
              </a:spcBef>
              <a:buNone/>
              <a:defRPr sz="2400" cap="none">
                <a:solidFill>
                  <a:srgbClr val="3F3F3F"/>
                </a:solidFill>
                <a:latin typeface="Impact"/>
                <a:ea typeface="Impact"/>
                <a:cs typeface="Impact"/>
                <a:sym typeface="Impact"/>
              </a:defRPr>
            </a:lvl6pPr>
            <a:lvl7pPr indent="0" lvl="6" marL="0" algn="ctr">
              <a:spcBef>
                <a:spcPts val="0"/>
              </a:spcBef>
              <a:buNone/>
              <a:defRPr sz="2400" cap="none">
                <a:solidFill>
                  <a:srgbClr val="3F3F3F"/>
                </a:solidFill>
                <a:latin typeface="Impact"/>
                <a:ea typeface="Impact"/>
                <a:cs typeface="Impact"/>
                <a:sym typeface="Impact"/>
              </a:defRPr>
            </a:lvl7pPr>
            <a:lvl8pPr indent="0" lvl="7" marL="0" algn="ctr">
              <a:spcBef>
                <a:spcPts val="0"/>
              </a:spcBef>
              <a:buNone/>
              <a:defRPr sz="2400" cap="none">
                <a:solidFill>
                  <a:srgbClr val="3F3F3F"/>
                </a:solidFill>
                <a:latin typeface="Impact"/>
                <a:ea typeface="Impact"/>
                <a:cs typeface="Impact"/>
                <a:sym typeface="Impact"/>
              </a:defRPr>
            </a:lvl8pPr>
            <a:lvl9pPr indent="0" lvl="8" marL="0" algn="ctr">
              <a:spcBef>
                <a:spcPts val="0"/>
              </a:spcBef>
              <a:buNone/>
              <a:defRPr sz="2400" cap="non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s-PE"/>
              <a:t>‹#›</a:t>
            </a:fld>
            <a:endParaRPr/>
          </a:p>
        </p:txBody>
      </p:sp>
      <p:sp>
        <p:nvSpPr>
          <p:cNvPr id="33" name="Google Shape;33;p3"/>
          <p:cNvSpPr/>
          <p:nvPr/>
        </p:nvSpPr>
        <p:spPr>
          <a:xfrm rot="-180000">
            <a:off x="4221385" y="5111356"/>
            <a:ext cx="515386" cy="515386"/>
          </a:xfrm>
          <a:prstGeom prst="star5">
            <a:avLst>
              <a:gd fmla="val 26693" name="adj"/>
              <a:gd fmla="val 105146" name="hf"/>
              <a:gd fmla="val 110557" name="vf"/>
            </a:avLst>
          </a:prstGeom>
          <a:solidFill>
            <a:schemeClr val="dk1">
              <a:alpha val="4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4" name="Shape 34"/>
        <p:cNvGrpSpPr/>
        <p:nvPr/>
      </p:nvGrpSpPr>
      <p:grpSpPr>
        <a:xfrm>
          <a:off x="0" y="0"/>
          <a:ext cx="0" cy="0"/>
          <a:chOff x="0" y="0"/>
          <a:chExt cx="0" cy="0"/>
        </a:xfrm>
      </p:grpSpPr>
      <p:sp>
        <p:nvSpPr>
          <p:cNvPr id="35" name="Google Shape;35;p4"/>
          <p:cNvSpPr txBox="1"/>
          <p:nvPr>
            <p:ph type="title"/>
          </p:nvPr>
        </p:nvSpPr>
        <p:spPr>
          <a:xfrm>
            <a:off x="685801" y="685800"/>
            <a:ext cx="10394707" cy="319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685801" y="3742267"/>
            <a:ext cx="10394707" cy="16396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37" name="Google Shape;37;p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685801" y="685800"/>
            <a:ext cx="10396882"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body"/>
          </p:nvPr>
        </p:nvSpPr>
        <p:spPr>
          <a:xfrm>
            <a:off x="685800" y="2063396"/>
            <a:ext cx="5088714" cy="3311189"/>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3" name="Google Shape;43;p5"/>
          <p:cNvSpPr txBox="1"/>
          <p:nvPr>
            <p:ph idx="2" type="body"/>
          </p:nvPr>
        </p:nvSpPr>
        <p:spPr>
          <a:xfrm>
            <a:off x="5993971" y="2063396"/>
            <a:ext cx="5086538" cy="3311189"/>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4" name="Google Shape;44;p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685801" y="685800"/>
            <a:ext cx="10394707"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body"/>
          </p:nvPr>
        </p:nvSpPr>
        <p:spPr>
          <a:xfrm>
            <a:off x="918356" y="2063396"/>
            <a:ext cx="4856158"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0" name="Google Shape;50;p6"/>
          <p:cNvSpPr txBox="1"/>
          <p:nvPr>
            <p:ph idx="2" type="body"/>
          </p:nvPr>
        </p:nvSpPr>
        <p:spPr>
          <a:xfrm>
            <a:off x="685802" y="2861733"/>
            <a:ext cx="5088712" cy="2512852"/>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1" name="Google Shape;51;p6"/>
          <p:cNvSpPr txBox="1"/>
          <p:nvPr>
            <p:ph idx="3" type="body"/>
          </p:nvPr>
        </p:nvSpPr>
        <p:spPr>
          <a:xfrm>
            <a:off x="6218191" y="2063396"/>
            <a:ext cx="486449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2" name="Google Shape;52;p6"/>
          <p:cNvSpPr txBox="1"/>
          <p:nvPr>
            <p:ph idx="4" type="body"/>
          </p:nvPr>
        </p:nvSpPr>
        <p:spPr>
          <a:xfrm>
            <a:off x="5993969" y="2861733"/>
            <a:ext cx="5088713" cy="2512852"/>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3" name="Google Shape;53;p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693643" y="685800"/>
            <a:ext cx="4126860"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5046132" y="685800"/>
            <a:ext cx="6034375" cy="4688785"/>
          </a:xfrm>
          <a:prstGeom prst="rect">
            <a:avLst/>
          </a:prstGeom>
          <a:noFill/>
          <a:ln>
            <a:noFill/>
          </a:ln>
        </p:spPr>
        <p:txBody>
          <a:bodyPr anchorCtr="0" anchor="ctr"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8" name="Google Shape;68;p9"/>
          <p:cNvSpPr txBox="1"/>
          <p:nvPr>
            <p:ph idx="2" type="body"/>
          </p:nvPr>
        </p:nvSpPr>
        <p:spPr>
          <a:xfrm>
            <a:off x="693642" y="2709052"/>
            <a:ext cx="4126861" cy="2665533"/>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69" name="Google Shape;69;p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685800" y="685800"/>
            <a:ext cx="6345302"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p:nvPr>
            <p:ph idx="2" type="pic"/>
          </p:nvPr>
        </p:nvSpPr>
        <p:spPr>
          <a:xfrm>
            <a:off x="7482362" y="0"/>
            <a:ext cx="3598146" cy="507153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75" name="Google Shape;75;p10"/>
          <p:cNvSpPr txBox="1"/>
          <p:nvPr>
            <p:ph idx="1" type="body"/>
          </p:nvPr>
        </p:nvSpPr>
        <p:spPr>
          <a:xfrm>
            <a:off x="685801" y="2709052"/>
            <a:ext cx="6345301" cy="2362481"/>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76" name="Google Shape;76;p1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Brickwork-HD-R1a.jpg" id="6" name="Google Shape;6;p1"/>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7" name="Google Shape;7;p1"/>
          <p:cNvGrpSpPr/>
          <p:nvPr/>
        </p:nvGrpSpPr>
        <p:grpSpPr>
          <a:xfrm>
            <a:off x="-25397" y="0"/>
            <a:ext cx="12005350" cy="6644081"/>
            <a:chOff x="-25397" y="0"/>
            <a:chExt cx="12005350" cy="6644081"/>
          </a:xfrm>
        </p:grpSpPr>
        <p:sp>
          <p:nvSpPr>
            <p:cNvPr id="8" name="Google Shape;8;p1"/>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 name="Google Shape;11;p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3" name="Google Shape;13;p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4" name="Google Shape;14;p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5" name="Google Shape;15;p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3200" u="none" cap="none" strike="noStrike">
                <a:solidFill>
                  <a:srgbClr val="5C0607"/>
                </a:solidFill>
                <a:latin typeface="Impact"/>
                <a:ea typeface="Impact"/>
                <a:cs typeface="Impact"/>
                <a:sym typeface="Impact"/>
              </a:defRPr>
            </a:lvl1pPr>
            <a:lvl2pPr indent="0" lvl="1" marL="0" marR="0" rtl="0" algn="ctr">
              <a:spcBef>
                <a:spcPts val="0"/>
              </a:spcBef>
              <a:buNone/>
              <a:defRPr b="0" i="0" sz="3200" u="none" cap="none" strike="noStrike">
                <a:solidFill>
                  <a:srgbClr val="5C0607"/>
                </a:solidFill>
                <a:latin typeface="Impact"/>
                <a:ea typeface="Impact"/>
                <a:cs typeface="Impact"/>
                <a:sym typeface="Impact"/>
              </a:defRPr>
            </a:lvl2pPr>
            <a:lvl3pPr indent="0" lvl="2" marL="0" marR="0" rtl="0" algn="ctr">
              <a:spcBef>
                <a:spcPts val="0"/>
              </a:spcBef>
              <a:buNone/>
              <a:defRPr b="0" i="0" sz="3200" u="none" cap="none" strike="noStrike">
                <a:solidFill>
                  <a:srgbClr val="5C0607"/>
                </a:solidFill>
                <a:latin typeface="Impact"/>
                <a:ea typeface="Impact"/>
                <a:cs typeface="Impact"/>
                <a:sym typeface="Impact"/>
              </a:defRPr>
            </a:lvl3pPr>
            <a:lvl4pPr indent="0" lvl="3" marL="0" marR="0" rtl="0" algn="ctr">
              <a:spcBef>
                <a:spcPts val="0"/>
              </a:spcBef>
              <a:buNone/>
              <a:defRPr b="0" i="0" sz="3200" u="none" cap="none" strike="noStrike">
                <a:solidFill>
                  <a:srgbClr val="5C0607"/>
                </a:solidFill>
                <a:latin typeface="Impact"/>
                <a:ea typeface="Impact"/>
                <a:cs typeface="Impact"/>
                <a:sym typeface="Impact"/>
              </a:defRPr>
            </a:lvl4pPr>
            <a:lvl5pPr indent="0" lvl="4" marL="0" marR="0" rtl="0" algn="ctr">
              <a:spcBef>
                <a:spcPts val="0"/>
              </a:spcBef>
              <a:buNone/>
              <a:defRPr b="0" i="0" sz="3200" u="none" cap="none" strike="noStrike">
                <a:solidFill>
                  <a:srgbClr val="5C0607"/>
                </a:solidFill>
                <a:latin typeface="Impact"/>
                <a:ea typeface="Impact"/>
                <a:cs typeface="Impact"/>
                <a:sym typeface="Impact"/>
              </a:defRPr>
            </a:lvl5pPr>
            <a:lvl6pPr indent="0" lvl="5" marL="0" marR="0" rtl="0" algn="ctr">
              <a:spcBef>
                <a:spcPts val="0"/>
              </a:spcBef>
              <a:buNone/>
              <a:defRPr b="0" i="0" sz="3200" u="none" cap="none" strike="noStrike">
                <a:solidFill>
                  <a:srgbClr val="5C0607"/>
                </a:solidFill>
                <a:latin typeface="Impact"/>
                <a:ea typeface="Impact"/>
                <a:cs typeface="Impact"/>
                <a:sym typeface="Impact"/>
              </a:defRPr>
            </a:lvl6pPr>
            <a:lvl7pPr indent="0" lvl="6" marL="0" marR="0" rtl="0" algn="ctr">
              <a:spcBef>
                <a:spcPts val="0"/>
              </a:spcBef>
              <a:buNone/>
              <a:defRPr b="0" i="0" sz="3200" u="none" cap="none" strike="noStrike">
                <a:solidFill>
                  <a:srgbClr val="5C0607"/>
                </a:solidFill>
                <a:latin typeface="Impact"/>
                <a:ea typeface="Impact"/>
                <a:cs typeface="Impact"/>
                <a:sym typeface="Impact"/>
              </a:defRPr>
            </a:lvl7pPr>
            <a:lvl8pPr indent="0" lvl="7" marL="0" marR="0" rtl="0" algn="ctr">
              <a:spcBef>
                <a:spcPts val="0"/>
              </a:spcBef>
              <a:buNone/>
              <a:defRPr b="0" i="0" sz="3200" u="none" cap="none" strike="noStrike">
                <a:solidFill>
                  <a:srgbClr val="5C0607"/>
                </a:solidFill>
                <a:latin typeface="Impact"/>
                <a:ea typeface="Impact"/>
                <a:cs typeface="Impact"/>
                <a:sym typeface="Impact"/>
              </a:defRPr>
            </a:lvl8pPr>
            <a:lvl9pPr indent="0" lvl="8" marL="0" marR="0" rtl="0" algn="ctr">
              <a:spcBef>
                <a:spcPts val="0"/>
              </a:spcBef>
              <a:buNone/>
              <a:defRPr b="0" i="0" sz="32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nvSpPr>
        <p:spPr>
          <a:xfrm>
            <a:off x="1574870" y="3157657"/>
            <a:ext cx="2438833" cy="810816"/>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PRINCIPIOS </a:t>
            </a:r>
            <a:endParaRPr/>
          </a:p>
        </p:txBody>
      </p:sp>
      <p:sp>
        <p:nvSpPr>
          <p:cNvPr id="149" name="Google Shape;149;p19"/>
          <p:cNvSpPr/>
          <p:nvPr/>
        </p:nvSpPr>
        <p:spPr>
          <a:xfrm>
            <a:off x="4205789" y="1482411"/>
            <a:ext cx="810091" cy="3875404"/>
          </a:xfrm>
          <a:prstGeom prst="leftBrace">
            <a:avLst>
              <a:gd fmla="val 8333" name="adj1"/>
              <a:gd fmla="val 5000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Impact"/>
              <a:ea typeface="Impact"/>
              <a:cs typeface="Impact"/>
              <a:sym typeface="Impact"/>
            </a:endParaRPr>
          </a:p>
        </p:txBody>
      </p:sp>
      <p:sp>
        <p:nvSpPr>
          <p:cNvPr id="150" name="Google Shape;150;p19"/>
          <p:cNvSpPr/>
          <p:nvPr/>
        </p:nvSpPr>
        <p:spPr>
          <a:xfrm>
            <a:off x="5304447" y="978794"/>
            <a:ext cx="3863894" cy="1113136"/>
          </a:xfrm>
          <a:prstGeom prst="roundRect">
            <a:avLst>
              <a:gd fmla="val 16667" name="adj"/>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PRINCIPIO DE LEGALIDAD</a:t>
            </a:r>
            <a:endParaRPr/>
          </a:p>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(Art. II  CP)</a:t>
            </a:r>
            <a:endParaRPr/>
          </a:p>
          <a:p>
            <a:pPr indent="0" lvl="0" marL="0" marR="0" rtl="0" algn="ctr">
              <a:spcBef>
                <a:spcPts val="0"/>
              </a:spcBef>
              <a:spcAft>
                <a:spcPts val="0"/>
              </a:spcAft>
              <a:buNone/>
            </a:pPr>
            <a:r>
              <a:t/>
            </a:r>
            <a:endParaRPr b="0" i="0" sz="1350" u="none" cap="none" strike="noStrike">
              <a:solidFill>
                <a:schemeClr val="dk1"/>
              </a:solidFill>
              <a:latin typeface="Impact"/>
              <a:ea typeface="Impact"/>
              <a:cs typeface="Impact"/>
              <a:sym typeface="Impact"/>
            </a:endParaRPr>
          </a:p>
        </p:txBody>
      </p:sp>
      <p:sp>
        <p:nvSpPr>
          <p:cNvPr id="151" name="Google Shape;151;p19"/>
          <p:cNvSpPr/>
          <p:nvPr/>
        </p:nvSpPr>
        <p:spPr>
          <a:xfrm>
            <a:off x="5339917" y="2280467"/>
            <a:ext cx="3828425" cy="536165"/>
          </a:xfrm>
          <a:prstGeom prst="roundRect">
            <a:avLst>
              <a:gd fmla="val 16667" name="adj"/>
            </a:avLst>
          </a:prstGeom>
          <a:blipFill rotWithShape="1">
            <a:blip r:embed="rId3">
              <a:alphaModFix/>
            </a:blip>
            <a:tile algn="tl" flip="none" tx="0" sx="100000" ty="0" sy="100000"/>
          </a:blip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 DE LESIVIDAD </a:t>
            </a:r>
            <a:endParaRPr/>
          </a:p>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(Art. IV CP)</a:t>
            </a:r>
            <a:endParaRPr/>
          </a:p>
        </p:txBody>
      </p:sp>
      <p:sp>
        <p:nvSpPr>
          <p:cNvPr id="152" name="Google Shape;152;p19"/>
          <p:cNvSpPr/>
          <p:nvPr/>
        </p:nvSpPr>
        <p:spPr>
          <a:xfrm>
            <a:off x="5339917" y="2985884"/>
            <a:ext cx="3828424" cy="562385"/>
          </a:xfrm>
          <a:prstGeom prst="roundRect">
            <a:avLst>
              <a:gd fmla="val 16667" name="adj"/>
            </a:avLst>
          </a:prstGeom>
          <a:blipFill rotWithShape="1">
            <a:blip r:embed="rId4">
              <a:alphaModFix/>
            </a:blip>
            <a:tile algn="tl" flip="none" tx="0" sx="100000" ty="0" sy="100000"/>
          </a:blipFill>
          <a:ln cap="flat" cmpd="sng" w="9525">
            <a:solidFill>
              <a:srgbClr val="837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 DEL DEBIDO PROCESO </a:t>
            </a:r>
            <a:endParaRPr/>
          </a:p>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(Art. V CP)</a:t>
            </a:r>
            <a:endParaRPr/>
          </a:p>
        </p:txBody>
      </p:sp>
      <p:sp>
        <p:nvSpPr>
          <p:cNvPr id="153" name="Google Shape;153;p19"/>
          <p:cNvSpPr/>
          <p:nvPr/>
        </p:nvSpPr>
        <p:spPr>
          <a:xfrm>
            <a:off x="5304447" y="3813703"/>
            <a:ext cx="3863895" cy="783087"/>
          </a:xfrm>
          <a:prstGeom prst="roundRect">
            <a:avLst>
              <a:gd fmla="val 16667" name="adj"/>
            </a:avLst>
          </a:prstGeom>
          <a:blipFill rotWithShape="1">
            <a:blip r:embed="rId5">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 PRINCIPIO RESPONSABILIDAD PENAL</a:t>
            </a:r>
            <a:endParaRPr/>
          </a:p>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(Art. VII)</a:t>
            </a:r>
            <a:endParaRPr/>
          </a:p>
        </p:txBody>
      </p:sp>
      <p:sp>
        <p:nvSpPr>
          <p:cNvPr id="154" name="Google Shape;154;p19"/>
          <p:cNvSpPr/>
          <p:nvPr/>
        </p:nvSpPr>
        <p:spPr>
          <a:xfrm>
            <a:off x="5390848" y="4929948"/>
            <a:ext cx="3777493" cy="607219"/>
          </a:xfrm>
          <a:prstGeom prst="roundRect">
            <a:avLst>
              <a:gd fmla="val 16667" name="adj"/>
            </a:avLst>
          </a:prstGeom>
          <a:solidFill>
            <a:srgbClr val="C3BFC2"/>
          </a:solidFill>
          <a:ln cap="flat" cmpd="sng" w="9525">
            <a:solidFill>
              <a:srgbClr val="655B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PROPORCIONALIDAD DE LAS SANCIONES </a:t>
            </a:r>
            <a:endParaRPr/>
          </a:p>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(ART. VIII)</a:t>
            </a:r>
            <a:endParaRPr/>
          </a:p>
        </p:txBody>
      </p:sp>
      <p:pic>
        <p:nvPicPr>
          <p:cNvPr id="155" name="Google Shape;155;p19"/>
          <p:cNvPicPr preferRelativeResize="0"/>
          <p:nvPr/>
        </p:nvPicPr>
        <p:blipFill rotWithShape="1">
          <a:blip r:embed="rId6">
            <a:alphaModFix/>
          </a:blip>
          <a:srcRect b="0" l="0" r="0" t="0"/>
          <a:stretch/>
        </p:blipFill>
        <p:spPr>
          <a:xfrm>
            <a:off x="2083002" y="1482410"/>
            <a:ext cx="1422571" cy="10716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8"/>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860"/>
              <a:buFont typeface="Impact"/>
              <a:buNone/>
            </a:pPr>
            <a:br>
              <a:rPr lang="es-PE" sz="4860">
                <a:solidFill>
                  <a:srgbClr val="0070C0"/>
                </a:solidFill>
              </a:rPr>
            </a:br>
            <a:br>
              <a:rPr lang="es-PE" sz="4860">
                <a:solidFill>
                  <a:srgbClr val="0070C0"/>
                </a:solidFill>
              </a:rPr>
            </a:br>
            <a:br>
              <a:rPr lang="es-PE" sz="4860">
                <a:solidFill>
                  <a:srgbClr val="0070C0"/>
                </a:solidFill>
              </a:rPr>
            </a:br>
            <a:br>
              <a:rPr lang="es-PE" sz="4860">
                <a:solidFill>
                  <a:srgbClr val="0070C0"/>
                </a:solidFill>
              </a:rPr>
            </a:br>
            <a:r>
              <a:rPr lang="es-PE" sz="4860">
                <a:solidFill>
                  <a:srgbClr val="0070C0"/>
                </a:solidFill>
              </a:rPr>
              <a:t>ACTUACIÓN PROBATORIA </a:t>
            </a:r>
            <a:endParaRPr sz="4860">
              <a:solidFill>
                <a:srgbClr val="0070C0"/>
              </a:solidFill>
            </a:endParaRPr>
          </a:p>
        </p:txBody>
      </p:sp>
      <p:pic>
        <p:nvPicPr>
          <p:cNvPr id="253" name="Google Shape;253;p28"/>
          <p:cNvPicPr preferRelativeResize="0"/>
          <p:nvPr/>
        </p:nvPicPr>
        <p:blipFill rotWithShape="1">
          <a:blip r:embed="rId3">
            <a:alphaModFix/>
          </a:blip>
          <a:srcRect b="0" l="0" r="0" t="0"/>
          <a:stretch/>
        </p:blipFill>
        <p:spPr>
          <a:xfrm>
            <a:off x="4275785" y="3134525"/>
            <a:ext cx="3078051" cy="20003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p:nvPr/>
        </p:nvSpPr>
        <p:spPr>
          <a:xfrm>
            <a:off x="965916" y="1875018"/>
            <a:ext cx="1944710" cy="1738648"/>
          </a:xfrm>
          <a:prstGeom prst="ellipse">
            <a:avLst/>
          </a:prstGeom>
          <a:blipFill rotWithShape="1">
            <a:blip r:embed="rId3">
              <a:alphaModFix/>
            </a:blip>
            <a:tile algn="tl" flip="none" tx="0" sx="100000" ty="0" sy="100000"/>
          </a:blipFill>
          <a:ln cap="flat" cmpd="sng" w="9525">
            <a:solidFill>
              <a:srgbClr val="837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ACTUACIÓN PROBATORIA </a:t>
            </a:r>
            <a:endParaRPr sz="1800">
              <a:solidFill>
                <a:schemeClr val="lt1"/>
              </a:solidFill>
              <a:latin typeface="Impact"/>
              <a:ea typeface="Impact"/>
              <a:cs typeface="Impact"/>
              <a:sym typeface="Impact"/>
            </a:endParaRPr>
          </a:p>
        </p:txBody>
      </p:sp>
      <p:sp>
        <p:nvSpPr>
          <p:cNvPr id="259" name="Google Shape;259;p29"/>
          <p:cNvSpPr/>
          <p:nvPr/>
        </p:nvSpPr>
        <p:spPr>
          <a:xfrm>
            <a:off x="3181082" y="1392058"/>
            <a:ext cx="309093" cy="2871989"/>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
        <p:nvSpPr>
          <p:cNvPr id="260" name="Google Shape;260;p29"/>
          <p:cNvSpPr/>
          <p:nvPr/>
        </p:nvSpPr>
        <p:spPr>
          <a:xfrm>
            <a:off x="824248" y="3244334"/>
            <a:ext cx="1725769"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mpact"/>
              <a:ea typeface="Impact"/>
              <a:cs typeface="Impact"/>
              <a:sym typeface="Impact"/>
            </a:endParaRPr>
          </a:p>
          <a:p>
            <a:pPr indent="0" lvl="0" marL="0" marR="0" rtl="0" algn="l">
              <a:spcBef>
                <a:spcPts val="0"/>
              </a:spcBef>
              <a:spcAft>
                <a:spcPts val="0"/>
              </a:spcAft>
              <a:buNone/>
            </a:pPr>
            <a:r>
              <a:t/>
            </a:r>
            <a:endParaRPr sz="1800">
              <a:solidFill>
                <a:schemeClr val="dk1"/>
              </a:solidFill>
              <a:latin typeface="Impact"/>
              <a:ea typeface="Impact"/>
              <a:cs typeface="Impact"/>
              <a:sym typeface="Impact"/>
            </a:endParaRPr>
          </a:p>
          <a:p>
            <a:pPr indent="0" lvl="0" marL="0" marR="0" rtl="0" algn="l">
              <a:spcBef>
                <a:spcPts val="0"/>
              </a:spcBef>
              <a:spcAft>
                <a:spcPts val="0"/>
              </a:spcAft>
              <a:buNone/>
            </a:pPr>
            <a:r>
              <a:rPr lang="es-PE" sz="1800">
                <a:solidFill>
                  <a:schemeClr val="dk1"/>
                </a:solidFill>
                <a:latin typeface="Impact"/>
                <a:ea typeface="Impact"/>
                <a:cs typeface="Impact"/>
                <a:sym typeface="Impact"/>
              </a:rPr>
              <a:t>         Art. 375 C.P.P </a:t>
            </a:r>
            <a:endParaRPr/>
          </a:p>
        </p:txBody>
      </p:sp>
      <p:sp>
        <p:nvSpPr>
          <p:cNvPr id="261" name="Google Shape;261;p29"/>
          <p:cNvSpPr/>
          <p:nvPr/>
        </p:nvSpPr>
        <p:spPr>
          <a:xfrm>
            <a:off x="4301544" y="909102"/>
            <a:ext cx="4146996" cy="901521"/>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El examen del Acusado</a:t>
            </a:r>
            <a:endParaRPr sz="1800">
              <a:solidFill>
                <a:schemeClr val="lt1"/>
              </a:solidFill>
              <a:latin typeface="Impact"/>
              <a:ea typeface="Impact"/>
              <a:cs typeface="Impact"/>
              <a:sym typeface="Impact"/>
            </a:endParaRPr>
          </a:p>
        </p:txBody>
      </p:sp>
      <p:sp>
        <p:nvSpPr>
          <p:cNvPr id="262" name="Google Shape;262;p29"/>
          <p:cNvSpPr/>
          <p:nvPr/>
        </p:nvSpPr>
        <p:spPr>
          <a:xfrm>
            <a:off x="4301544" y="2389030"/>
            <a:ext cx="4146996" cy="901521"/>
          </a:xfrm>
          <a:prstGeom prst="roundRect">
            <a:avLst>
              <a:gd fmla="val 16667" name="adj"/>
            </a:avLst>
          </a:prstGeom>
          <a:blipFill rotWithShape="1">
            <a:blip r:embed="rId4">
              <a:alphaModFix/>
            </a:blip>
            <a:tile algn="tl" flip="none" tx="0" sx="100000" ty="0" sy="100000"/>
          </a:blipFill>
          <a:ln cap="flat" cmpd="sng" w="9525">
            <a:solidFill>
              <a:srgbClr val="7A5C8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Actuación de Medios de Prueba Admitidos </a:t>
            </a:r>
            <a:endParaRPr sz="1800">
              <a:solidFill>
                <a:schemeClr val="lt1"/>
              </a:solidFill>
              <a:latin typeface="Impact"/>
              <a:ea typeface="Impact"/>
              <a:cs typeface="Impact"/>
              <a:sym typeface="Impact"/>
            </a:endParaRPr>
          </a:p>
        </p:txBody>
      </p:sp>
      <p:sp>
        <p:nvSpPr>
          <p:cNvPr id="263" name="Google Shape;263;p29"/>
          <p:cNvSpPr/>
          <p:nvPr/>
        </p:nvSpPr>
        <p:spPr>
          <a:xfrm>
            <a:off x="4456091" y="3613666"/>
            <a:ext cx="3567448" cy="901521"/>
          </a:xfrm>
          <a:prstGeom prst="roundRect">
            <a:avLst>
              <a:gd fmla="val 16667" name="adj"/>
            </a:avLst>
          </a:prstGeom>
          <a:blipFill rotWithShape="1">
            <a:blip r:embed="rId5">
              <a:alphaModFix/>
            </a:blip>
            <a:tile algn="tl" flip="none" tx="0" sx="100000" ty="0" sy="100000"/>
          </a:blipFill>
          <a:ln cap="flat" cmpd="sng" w="9525">
            <a:solidFill>
              <a:srgbClr val="655B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Oralización de Medios de Prueba </a:t>
            </a:r>
            <a:endParaRPr sz="1800">
              <a:solidFill>
                <a:schemeClr val="lt1"/>
              </a:solidFill>
              <a:latin typeface="Impact"/>
              <a:ea typeface="Impact"/>
              <a:cs typeface="Impact"/>
              <a:sym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nvSpPr>
        <p:spPr>
          <a:xfrm>
            <a:off x="5859887" y="2240923"/>
            <a:ext cx="5100033"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-Extraer del testigo información que requerimos para construir un trozo de historia, que el testigo nos pueda proporcionar. s la revisión de los testigos en Juicio.</a:t>
            </a:r>
            <a:endParaRPr sz="1800">
              <a:solidFill>
                <a:schemeClr val="dk1"/>
              </a:solidFill>
              <a:latin typeface="Arial"/>
              <a:ea typeface="Arial"/>
              <a:cs typeface="Arial"/>
              <a:sym typeface="Arial"/>
            </a:endParaRPr>
          </a:p>
        </p:txBody>
      </p:sp>
      <p:sp>
        <p:nvSpPr>
          <p:cNvPr id="269" name="Google Shape;269;p30"/>
          <p:cNvSpPr/>
          <p:nvPr/>
        </p:nvSpPr>
        <p:spPr>
          <a:xfrm>
            <a:off x="2975018" y="2887255"/>
            <a:ext cx="2137893" cy="656822"/>
          </a:xfrm>
          <a:prstGeom prst="roundRect">
            <a:avLst>
              <a:gd fmla="val 16667" name="adj"/>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Objetivo</a:t>
            </a:r>
            <a:endParaRPr sz="1800">
              <a:solidFill>
                <a:schemeClr val="dk1"/>
              </a:solidFill>
              <a:latin typeface="Impact"/>
              <a:ea typeface="Impact"/>
              <a:cs typeface="Impact"/>
              <a:sym typeface="Impact"/>
            </a:endParaRPr>
          </a:p>
        </p:txBody>
      </p:sp>
      <p:sp>
        <p:nvSpPr>
          <p:cNvPr id="270" name="Google Shape;270;p30"/>
          <p:cNvSpPr/>
          <p:nvPr/>
        </p:nvSpPr>
        <p:spPr>
          <a:xfrm>
            <a:off x="154547" y="2335277"/>
            <a:ext cx="2163650" cy="1657013"/>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Examen Directo del testigo</a:t>
            </a:r>
            <a:endParaRPr sz="1800">
              <a:solidFill>
                <a:schemeClr val="lt1"/>
              </a:solidFill>
              <a:latin typeface="Impact"/>
              <a:ea typeface="Impact"/>
              <a:cs typeface="Impact"/>
              <a:sym typeface="Impact"/>
            </a:endParaRPr>
          </a:p>
        </p:txBody>
      </p:sp>
      <p:sp>
        <p:nvSpPr>
          <p:cNvPr id="271" name="Google Shape;271;p30"/>
          <p:cNvSpPr/>
          <p:nvPr/>
        </p:nvSpPr>
        <p:spPr>
          <a:xfrm>
            <a:off x="2446986" y="2897746"/>
            <a:ext cx="347728" cy="535354"/>
          </a:xfrm>
          <a:prstGeom prst="rightArrow">
            <a:avLst>
              <a:gd fmla="val 50000" name="adj1"/>
              <a:gd fmla="val 50000" name="adj2"/>
            </a:avLst>
          </a:prstGeom>
          <a:solidFill>
            <a:schemeClr val="accent1"/>
          </a:solidFill>
          <a:ln cap="flat" cmpd="sng" w="19050">
            <a:solidFill>
              <a:srgbClr val="860A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mpact"/>
              <a:ea typeface="Impact"/>
              <a:cs typeface="Impact"/>
              <a:sym typeface="Impact"/>
            </a:endParaRPr>
          </a:p>
        </p:txBody>
      </p:sp>
      <p:sp>
        <p:nvSpPr>
          <p:cNvPr id="272" name="Google Shape;272;p30"/>
          <p:cNvSpPr/>
          <p:nvPr/>
        </p:nvSpPr>
        <p:spPr>
          <a:xfrm>
            <a:off x="5228823" y="1635617"/>
            <a:ext cx="386366" cy="3078051"/>
          </a:xfrm>
          <a:prstGeom prst="leftBrace">
            <a:avLst>
              <a:gd fmla="val 8333"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
        <p:nvSpPr>
          <p:cNvPr id="273" name="Google Shape;273;p30"/>
          <p:cNvSpPr txBox="1"/>
          <p:nvPr/>
        </p:nvSpPr>
        <p:spPr>
          <a:xfrm>
            <a:off x="5859887" y="1378040"/>
            <a:ext cx="423715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PE" sz="1800">
                <a:solidFill>
                  <a:schemeClr val="dk1"/>
                </a:solidFill>
                <a:latin typeface="Arial"/>
                <a:ea typeface="Arial"/>
                <a:cs typeface="Arial"/>
                <a:sym typeface="Arial"/>
              </a:rPr>
              <a:t>- Es la revisión de los testigos en Juicio</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860"/>
              <a:buFont typeface="Impact"/>
              <a:buNone/>
            </a:pPr>
            <a:br>
              <a:rPr lang="es-PE" sz="4860">
                <a:solidFill>
                  <a:srgbClr val="0070C0"/>
                </a:solidFill>
              </a:rPr>
            </a:br>
            <a:br>
              <a:rPr lang="es-PE" sz="4860">
                <a:solidFill>
                  <a:srgbClr val="0070C0"/>
                </a:solidFill>
              </a:rPr>
            </a:br>
            <a:br>
              <a:rPr lang="es-PE" sz="4860">
                <a:solidFill>
                  <a:srgbClr val="0070C0"/>
                </a:solidFill>
              </a:rPr>
            </a:br>
            <a:br>
              <a:rPr lang="es-PE" sz="4860">
                <a:solidFill>
                  <a:srgbClr val="0070C0"/>
                </a:solidFill>
              </a:rPr>
            </a:br>
            <a:br>
              <a:rPr lang="es-PE" sz="4860">
                <a:solidFill>
                  <a:srgbClr val="0070C0"/>
                </a:solidFill>
              </a:rPr>
            </a:br>
            <a:r>
              <a:rPr lang="es-PE" sz="4860">
                <a:solidFill>
                  <a:srgbClr val="0070C0"/>
                </a:solidFill>
              </a:rPr>
              <a:t>PREPARACIÓN PREVIA DEL TESTIGO ANTES DEL JUICIO</a:t>
            </a:r>
            <a:endParaRPr sz="486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2"/>
          <p:cNvSpPr/>
          <p:nvPr/>
        </p:nvSpPr>
        <p:spPr>
          <a:xfrm>
            <a:off x="3438659" y="685800"/>
            <a:ext cx="7714445" cy="452431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Impact"/>
              <a:ea typeface="Impact"/>
              <a:cs typeface="Impact"/>
              <a:sym typeface="Impact"/>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Definir si la narración que pretendo hacer va a ser cronológica y/o temática.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Revisar la pauta de nuestra teoría del caso.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Revisar el orden de los exámenes directos.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Revisar la estructura interna de cada uno de los testimonios .</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Conversar por separado con cada testigo sobre la relevancia de su testimonio    	para nuestra teoría del caso.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Realizar un ensayo informal con cada uno de los testigos.</a:t>
            </a:r>
            <a:endParaRPr/>
          </a:p>
        </p:txBody>
      </p:sp>
      <p:sp>
        <p:nvSpPr>
          <p:cNvPr id="284" name="Google Shape;284;p32"/>
          <p:cNvSpPr/>
          <p:nvPr/>
        </p:nvSpPr>
        <p:spPr>
          <a:xfrm>
            <a:off x="643944" y="2382592"/>
            <a:ext cx="1867436" cy="1893194"/>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Preparación previa del testigo antes del juicio</a:t>
            </a:r>
            <a:endParaRPr sz="1800">
              <a:solidFill>
                <a:schemeClr val="lt1"/>
              </a:solidFill>
              <a:latin typeface="Impact"/>
              <a:ea typeface="Impact"/>
              <a:cs typeface="Impact"/>
              <a:sym typeface="Impact"/>
            </a:endParaRPr>
          </a:p>
        </p:txBody>
      </p:sp>
      <p:sp>
        <p:nvSpPr>
          <p:cNvPr id="285" name="Google Shape;285;p32"/>
          <p:cNvSpPr/>
          <p:nvPr/>
        </p:nvSpPr>
        <p:spPr>
          <a:xfrm>
            <a:off x="2601532" y="1674254"/>
            <a:ext cx="837127" cy="3400022"/>
          </a:xfrm>
          <a:prstGeom prst="leftBrace">
            <a:avLst>
              <a:gd fmla="val 8333" name="adj1"/>
              <a:gd fmla="val 5000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p:nvPr/>
        </p:nvSpPr>
        <p:spPr>
          <a:xfrm>
            <a:off x="4584879" y="1378039"/>
            <a:ext cx="5550794" cy="341632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1800"/>
              <a:buFont typeface="Arial"/>
              <a:buAutoNum type="arabicPeriod"/>
            </a:pPr>
            <a:r>
              <a:rPr lang="es-PE" sz="1800">
                <a:solidFill>
                  <a:schemeClr val="dk1"/>
                </a:solidFill>
                <a:latin typeface="Arial"/>
                <a:ea typeface="Arial"/>
                <a:cs typeface="Arial"/>
                <a:sym typeface="Arial"/>
              </a:rPr>
              <a:t>Juramento o promesa del testigo. Saludar al testigo (preguntas introductorias). </a:t>
            </a:r>
            <a:endParaRPr sz="1800">
              <a:solidFill>
                <a:schemeClr val="dk1"/>
              </a:solidFill>
              <a:latin typeface="Arial"/>
              <a:ea typeface="Arial"/>
              <a:cs typeface="Arial"/>
              <a:sym typeface="Arial"/>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rabicPeriod"/>
            </a:pPr>
            <a:r>
              <a:rPr lang="es-PE" sz="1800">
                <a:solidFill>
                  <a:schemeClr val="dk1"/>
                </a:solidFill>
                <a:latin typeface="Arial"/>
                <a:ea typeface="Arial"/>
                <a:cs typeface="Arial"/>
                <a:sym typeface="Arial"/>
              </a:rPr>
              <a:t>Formular preguntas de legitimación del testigo. </a:t>
            </a:r>
            <a:endParaRPr sz="1800">
              <a:solidFill>
                <a:schemeClr val="dk1"/>
              </a:solidFill>
              <a:latin typeface="Arial"/>
              <a:ea typeface="Arial"/>
              <a:cs typeface="Arial"/>
              <a:sym typeface="Arial"/>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3. Formular preguntas que permitan al tribunal conocer una descripción del contexto y de la escena .</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4. Formular preguntas que permitan al testigo describir las acciones y los hechos, hechos, los que están en estricta consonancia con nuestra teoría del caso.</a:t>
            </a:r>
            <a:endParaRPr/>
          </a:p>
        </p:txBody>
      </p:sp>
      <p:sp>
        <p:nvSpPr>
          <p:cNvPr id="291" name="Google Shape;291;p33"/>
          <p:cNvSpPr/>
          <p:nvPr/>
        </p:nvSpPr>
        <p:spPr>
          <a:xfrm>
            <a:off x="824248" y="2434106"/>
            <a:ext cx="2369713" cy="1725769"/>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Estructura del Examen de Testigos</a:t>
            </a:r>
            <a:endParaRPr sz="1800">
              <a:solidFill>
                <a:schemeClr val="lt1"/>
              </a:solidFill>
              <a:latin typeface="Impact"/>
              <a:ea typeface="Impact"/>
              <a:cs typeface="Impact"/>
              <a:sym typeface="Impact"/>
            </a:endParaRPr>
          </a:p>
        </p:txBody>
      </p:sp>
      <p:sp>
        <p:nvSpPr>
          <p:cNvPr id="292" name="Google Shape;292;p33"/>
          <p:cNvSpPr/>
          <p:nvPr/>
        </p:nvSpPr>
        <p:spPr>
          <a:xfrm>
            <a:off x="3515932" y="1056068"/>
            <a:ext cx="1300767" cy="4237149"/>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p:nvPr/>
        </p:nvSpPr>
        <p:spPr>
          <a:xfrm>
            <a:off x="1043189" y="806647"/>
            <a:ext cx="7096259" cy="452431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Tipos de preguntas: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rabicPeriod"/>
            </a:pPr>
            <a:r>
              <a:rPr b="1" lang="es-PE" sz="1800">
                <a:solidFill>
                  <a:schemeClr val="dk1"/>
                </a:solidFill>
                <a:latin typeface="Arial"/>
                <a:ea typeface="Arial"/>
                <a:cs typeface="Arial"/>
                <a:sym typeface="Arial"/>
              </a:rPr>
              <a:t>Introductorias: </a:t>
            </a:r>
            <a:r>
              <a:rPr lang="es-PE" sz="1800">
                <a:solidFill>
                  <a:schemeClr val="dk1"/>
                </a:solidFill>
                <a:latin typeface="Arial"/>
                <a:ea typeface="Arial"/>
                <a:cs typeface="Arial"/>
                <a:sym typeface="Arial"/>
              </a:rPr>
              <a:t>permiten al testigo ambientarse y relajarse.</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Fiscal</a:t>
            </a:r>
            <a:r>
              <a:rPr lang="es-PE" sz="1800">
                <a:solidFill>
                  <a:schemeClr val="dk1"/>
                </a:solidFill>
                <a:latin typeface="Arial"/>
                <a:ea typeface="Arial"/>
                <a:cs typeface="Arial"/>
                <a:sym typeface="Arial"/>
              </a:rPr>
              <a:t>: Sra. Gómez, ¿a qué se dedica Ud.?</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2. De legitimación: </a:t>
            </a:r>
            <a:r>
              <a:rPr lang="es-PE" sz="1800">
                <a:solidFill>
                  <a:schemeClr val="dk1"/>
                </a:solidFill>
                <a:latin typeface="Arial"/>
                <a:ea typeface="Arial"/>
                <a:cs typeface="Arial"/>
                <a:sym typeface="Arial"/>
              </a:rPr>
              <a:t>permiten dar credibilidad al testigo.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Fiscal: </a:t>
            </a:r>
            <a:r>
              <a:rPr lang="es-PE" sz="1800">
                <a:solidFill>
                  <a:schemeClr val="dk1"/>
                </a:solidFill>
                <a:latin typeface="Arial"/>
                <a:ea typeface="Arial"/>
                <a:cs typeface="Arial"/>
                <a:sym typeface="Arial"/>
              </a:rPr>
              <a:t>¿Dónde trabaja Ud.?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Perito: </a:t>
            </a:r>
            <a:r>
              <a:rPr lang="es-PE" sz="1800">
                <a:solidFill>
                  <a:schemeClr val="dk1"/>
                </a:solidFill>
                <a:latin typeface="Arial"/>
                <a:ea typeface="Arial"/>
                <a:cs typeface="Arial"/>
                <a:sym typeface="Arial"/>
              </a:rPr>
              <a:t>En el Instituto de Criminología de la Policía de Investigaciones</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Fiscal: </a:t>
            </a:r>
            <a:r>
              <a:rPr lang="es-PE" sz="1800">
                <a:solidFill>
                  <a:schemeClr val="dk1"/>
                </a:solidFill>
                <a:latin typeface="Arial"/>
                <a:ea typeface="Arial"/>
                <a:cs typeface="Arial"/>
                <a:sym typeface="Arial"/>
              </a:rPr>
              <a:t>¿Cuál es su profesión?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Perito</a:t>
            </a:r>
            <a:r>
              <a:rPr lang="es-PE" sz="1800">
                <a:solidFill>
                  <a:schemeClr val="dk1"/>
                </a:solidFill>
                <a:latin typeface="Arial"/>
                <a:ea typeface="Arial"/>
                <a:cs typeface="Arial"/>
                <a:sym typeface="Arial"/>
              </a:rPr>
              <a:t>: Psicóloga, especialista en delitos sexuales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 Fiscal: </a:t>
            </a:r>
            <a:r>
              <a:rPr lang="es-PE" sz="1800">
                <a:solidFill>
                  <a:schemeClr val="dk1"/>
                </a:solidFill>
                <a:latin typeface="Arial"/>
                <a:ea typeface="Arial"/>
                <a:cs typeface="Arial"/>
                <a:sym typeface="Arial"/>
              </a:rPr>
              <a:t>¿Cuántas pericias ha realizado en su vida profesional?</a:t>
            </a:r>
            <a:endParaRPr/>
          </a:p>
        </p:txBody>
      </p:sp>
      <p:pic>
        <p:nvPicPr>
          <p:cNvPr id="298" name="Google Shape;298;p34"/>
          <p:cNvPicPr preferRelativeResize="0"/>
          <p:nvPr/>
        </p:nvPicPr>
        <p:blipFill rotWithShape="1">
          <a:blip r:embed="rId3">
            <a:alphaModFix/>
          </a:blip>
          <a:srcRect b="0" l="0" r="0" t="0"/>
          <a:stretch/>
        </p:blipFill>
        <p:spPr>
          <a:xfrm>
            <a:off x="8822027" y="3628536"/>
            <a:ext cx="2269901" cy="1702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p:nvPr/>
        </p:nvSpPr>
        <p:spPr>
          <a:xfrm>
            <a:off x="721218" y="1079500"/>
            <a:ext cx="479094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PE" sz="1800">
                <a:solidFill>
                  <a:schemeClr val="dk1"/>
                </a:solidFill>
                <a:latin typeface="Arial"/>
                <a:ea typeface="Arial"/>
                <a:cs typeface="Arial"/>
                <a:sym typeface="Arial"/>
              </a:rPr>
              <a:t>3. De transición:</a:t>
            </a:r>
            <a:endParaRPr/>
          </a:p>
          <a:p>
            <a:pPr indent="0" lvl="0" marL="0" marR="0" rtl="0" algn="l">
              <a:spcBef>
                <a:spcPts val="0"/>
              </a:spcBef>
              <a:spcAft>
                <a:spcPts val="0"/>
              </a:spcAft>
              <a:buNone/>
            </a:pPr>
            <a:r>
              <a:rPr lang="es-PE" sz="1800">
                <a:solidFill>
                  <a:schemeClr val="dk1"/>
                </a:solidFill>
                <a:latin typeface="Arial"/>
                <a:ea typeface="Arial"/>
                <a:cs typeface="Arial"/>
                <a:sym typeface="Arial"/>
              </a:rPr>
              <a:t> permiten variar el contenido del relato, para derivar en otro aspecto dentro de él.</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s-PE" sz="1800">
                <a:solidFill>
                  <a:schemeClr val="dk1"/>
                </a:solidFill>
                <a:latin typeface="Arial"/>
                <a:ea typeface="Arial"/>
                <a:cs typeface="Arial"/>
                <a:sym typeface="Arial"/>
              </a:rPr>
              <a:t>Fiscal -</a:t>
            </a:r>
            <a:r>
              <a:rPr i="1" lang="es-PE" sz="1800">
                <a:solidFill>
                  <a:schemeClr val="dk1"/>
                </a:solidFill>
                <a:latin typeface="Arial"/>
                <a:ea typeface="Arial"/>
                <a:cs typeface="Arial"/>
                <a:sym typeface="Arial"/>
              </a:rPr>
              <a:t>Establecido lo anterior, ahora quisiera que nos centráramos en lo que ocurrió el día 5 de octubre...</a:t>
            </a:r>
            <a:endParaRPr i="1"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04" name="Google Shape;304;p35"/>
          <p:cNvPicPr preferRelativeResize="0"/>
          <p:nvPr/>
        </p:nvPicPr>
        <p:blipFill rotWithShape="1">
          <a:blip r:embed="rId3">
            <a:alphaModFix/>
          </a:blip>
          <a:srcRect b="0" l="0" r="0" t="0"/>
          <a:stretch/>
        </p:blipFill>
        <p:spPr>
          <a:xfrm>
            <a:off x="8075052" y="3139139"/>
            <a:ext cx="2269901" cy="1702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p:nvPr/>
        </p:nvSpPr>
        <p:spPr>
          <a:xfrm>
            <a:off x="1333500" y="1270000"/>
            <a:ext cx="9093200"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4. Abiertas: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Invitan al testigo a hablar, sin hacerle ninguna pregunta en particular o haciéndole una que, por su generalidad, no tiene en realidad una dirección definida.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Fiscal - </a:t>
            </a:r>
            <a:r>
              <a:rPr lang="es-PE" sz="1800">
                <a:solidFill>
                  <a:schemeClr val="dk1"/>
                </a:solidFill>
                <a:latin typeface="Arial"/>
                <a:ea typeface="Arial"/>
                <a:cs typeface="Arial"/>
                <a:sym typeface="Arial"/>
              </a:rPr>
              <a:t>¿Qué ocurrió el día de los hechos?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5. Cerradas: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focalizan el examen directo en aspectos “específicos” del relato y que son relevantes para el caso.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Fiscal - </a:t>
            </a:r>
            <a:r>
              <a:rPr lang="es-PE" sz="1800">
                <a:solidFill>
                  <a:schemeClr val="dk1"/>
                </a:solidFill>
                <a:latin typeface="Arial"/>
                <a:ea typeface="Arial"/>
                <a:cs typeface="Arial"/>
                <a:sym typeface="Arial"/>
              </a:rPr>
              <a:t>¿Cuál era el color del auto?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p:nvPr/>
        </p:nvSpPr>
        <p:spPr>
          <a:xfrm>
            <a:off x="978794" y="1066800"/>
            <a:ext cx="3915178" cy="42473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6. Sugestivas</a:t>
            </a:r>
            <a:r>
              <a:rPr lang="es-PE" sz="1800">
                <a:solidFill>
                  <a:schemeClr val="dk1"/>
                </a:solidFill>
                <a:latin typeface="Arial"/>
                <a:ea typeface="Arial"/>
                <a:cs typeface="Arial"/>
                <a:sym typeface="Arial"/>
              </a:rPr>
              <a:t>: son aquellas que conllevan su propia  respuesta. Están prohibidas en el examen directo.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 Fiscal - </a:t>
            </a:r>
            <a:r>
              <a:rPr lang="es-PE" sz="1800">
                <a:solidFill>
                  <a:schemeClr val="dk1"/>
                </a:solidFill>
                <a:latin typeface="Arial"/>
                <a:ea typeface="Arial"/>
                <a:cs typeface="Arial"/>
                <a:sym typeface="Arial"/>
              </a:rPr>
              <a:t>¿No es verdad que el acusado tenía un cuchillo en la mano?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Están permitidas en el contraexamen.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Defensor</a:t>
            </a:r>
            <a:r>
              <a:rPr lang="es-PE" sz="1800">
                <a:solidFill>
                  <a:schemeClr val="dk1"/>
                </a:solidFill>
                <a:latin typeface="Arial"/>
                <a:ea typeface="Arial"/>
                <a:cs typeface="Arial"/>
                <a:sym typeface="Arial"/>
              </a:rPr>
              <a:t> – Ud. ha dicho que el Sr. Torres tenía un cuchillo en la mano, ¿no es así?</a:t>
            </a:r>
            <a:endParaRPr/>
          </a:p>
        </p:txBody>
      </p:sp>
      <p:pic>
        <p:nvPicPr>
          <p:cNvPr id="315" name="Google Shape;315;p37"/>
          <p:cNvPicPr preferRelativeResize="0"/>
          <p:nvPr/>
        </p:nvPicPr>
        <p:blipFill rotWithShape="1">
          <a:blip r:embed="rId3">
            <a:alphaModFix/>
          </a:blip>
          <a:srcRect b="0" l="0" r="0" t="0"/>
          <a:stretch/>
        </p:blipFill>
        <p:spPr>
          <a:xfrm>
            <a:off x="6627454" y="1416677"/>
            <a:ext cx="3353673" cy="3451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p:nvPr/>
        </p:nvSpPr>
        <p:spPr>
          <a:xfrm>
            <a:off x="596077" y="2565229"/>
            <a:ext cx="2031214" cy="810816"/>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PRINCIPIOS </a:t>
            </a:r>
            <a:endParaRPr/>
          </a:p>
        </p:txBody>
      </p:sp>
      <p:sp>
        <p:nvSpPr>
          <p:cNvPr id="161" name="Google Shape;161;p20"/>
          <p:cNvSpPr/>
          <p:nvPr/>
        </p:nvSpPr>
        <p:spPr>
          <a:xfrm>
            <a:off x="3201237" y="1134681"/>
            <a:ext cx="810091" cy="3875404"/>
          </a:xfrm>
          <a:prstGeom prst="leftBrace">
            <a:avLst>
              <a:gd fmla="val 8333" name="adj1"/>
              <a:gd fmla="val 5000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Impact"/>
              <a:ea typeface="Impact"/>
              <a:cs typeface="Impact"/>
              <a:sym typeface="Impact"/>
            </a:endParaRPr>
          </a:p>
        </p:txBody>
      </p:sp>
      <p:sp>
        <p:nvSpPr>
          <p:cNvPr id="162" name="Google Shape;162;p20"/>
          <p:cNvSpPr/>
          <p:nvPr/>
        </p:nvSpPr>
        <p:spPr>
          <a:xfrm>
            <a:off x="4534109" y="847852"/>
            <a:ext cx="3445098" cy="799926"/>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PRINCIPIO DE CELERIDAD PROCESAL</a:t>
            </a:r>
            <a:endParaRPr b="0" i="0" sz="1800" u="none" cap="none" strike="noStrike">
              <a:solidFill>
                <a:schemeClr val="lt1"/>
              </a:solidFill>
              <a:latin typeface="Impact"/>
              <a:ea typeface="Impact"/>
              <a:cs typeface="Impact"/>
              <a:sym typeface="Impact"/>
            </a:endParaRPr>
          </a:p>
        </p:txBody>
      </p:sp>
      <p:sp>
        <p:nvSpPr>
          <p:cNvPr id="163" name="Google Shape;163;p20"/>
          <p:cNvSpPr/>
          <p:nvPr/>
        </p:nvSpPr>
        <p:spPr>
          <a:xfrm>
            <a:off x="4534109" y="2565229"/>
            <a:ext cx="3162508" cy="799926"/>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 DE INMEDIACIÓN </a:t>
            </a:r>
            <a:endParaRPr b="0" i="0" sz="1350" u="none" cap="none" strike="noStrike">
              <a:solidFill>
                <a:schemeClr val="lt1"/>
              </a:solidFill>
              <a:latin typeface="Impact"/>
              <a:ea typeface="Impact"/>
              <a:cs typeface="Impact"/>
              <a:sym typeface="Impact"/>
            </a:endParaRPr>
          </a:p>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64" name="Google Shape;164;p20"/>
          <p:cNvSpPr/>
          <p:nvPr/>
        </p:nvSpPr>
        <p:spPr>
          <a:xfrm>
            <a:off x="4546988" y="4210159"/>
            <a:ext cx="3312717" cy="799926"/>
          </a:xfrm>
          <a:prstGeom prst="roundRect">
            <a:avLst>
              <a:gd fmla="val 16667" name="adj"/>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PRINCIPIO DE ORALIDAD</a:t>
            </a:r>
            <a:endParaRPr b="0" i="0" sz="1350" u="none" cap="none" strike="noStrike">
              <a:solidFill>
                <a:schemeClr val="lt1"/>
              </a:solidFill>
              <a:latin typeface="Impact"/>
              <a:ea typeface="Impact"/>
              <a:cs typeface="Impact"/>
              <a:sym typeface="Impact"/>
            </a:endParaRPr>
          </a:p>
        </p:txBody>
      </p:sp>
      <p:pic>
        <p:nvPicPr>
          <p:cNvPr id="165" name="Google Shape;165;p20"/>
          <p:cNvPicPr preferRelativeResize="0"/>
          <p:nvPr/>
        </p:nvPicPr>
        <p:blipFill rotWithShape="1">
          <a:blip r:embed="rId4">
            <a:alphaModFix/>
          </a:blip>
          <a:srcRect b="0" l="0" r="0" t="0"/>
          <a:stretch/>
        </p:blipFill>
        <p:spPr>
          <a:xfrm>
            <a:off x="1039814" y="1134681"/>
            <a:ext cx="1422571" cy="10716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p:nvPr/>
        </p:nvSpPr>
        <p:spPr>
          <a:xfrm>
            <a:off x="4031088" y="736600"/>
            <a:ext cx="4778062"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 1 . Hablar con voz alta y pausada.</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 2. Permitir que el testigo se tome el tiempo que necesita para contestar.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3. Mantener contacto visual con el testigo.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 4. Recordar que el protagonista no es Ud. sino el testigo.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5. Lograr que el testigo se sienta cómodo.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 6 . Formular preguntas claras y sencillas .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7. Por favor... ¡Nunca enojarse con el testigo!</a:t>
            </a:r>
            <a:endParaRPr/>
          </a:p>
        </p:txBody>
      </p:sp>
      <p:sp>
        <p:nvSpPr>
          <p:cNvPr id="321" name="Google Shape;321;p38"/>
          <p:cNvSpPr/>
          <p:nvPr/>
        </p:nvSpPr>
        <p:spPr>
          <a:xfrm>
            <a:off x="0" y="2060620"/>
            <a:ext cx="2768958" cy="2202288"/>
          </a:xfrm>
          <a:prstGeom prst="ellipse">
            <a:avLst/>
          </a:prstGeom>
          <a:solidFill>
            <a:srgbClr val="D3C5DC"/>
          </a:solidFill>
          <a:ln cap="flat" cmpd="sng" w="9525">
            <a:solidFill>
              <a:srgbClr val="7A5C8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Recomendaciones y Sugerencias</a:t>
            </a:r>
            <a:endParaRPr sz="1800">
              <a:solidFill>
                <a:schemeClr val="dk1"/>
              </a:solidFill>
              <a:latin typeface="Impact"/>
              <a:ea typeface="Impact"/>
              <a:cs typeface="Impact"/>
              <a:sym typeface="Impact"/>
            </a:endParaRPr>
          </a:p>
        </p:txBody>
      </p:sp>
      <p:sp>
        <p:nvSpPr>
          <p:cNvPr id="322" name="Google Shape;322;p38"/>
          <p:cNvSpPr/>
          <p:nvPr/>
        </p:nvSpPr>
        <p:spPr>
          <a:xfrm>
            <a:off x="2962142" y="540913"/>
            <a:ext cx="1068946" cy="4997002"/>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9"/>
          <p:cNvSpPr/>
          <p:nvPr/>
        </p:nvSpPr>
        <p:spPr>
          <a:xfrm>
            <a:off x="3464412" y="553792"/>
            <a:ext cx="7508388" cy="5078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PE" sz="1800">
                <a:solidFill>
                  <a:schemeClr val="dk1"/>
                </a:solidFill>
                <a:latin typeface="Arial"/>
                <a:ea typeface="Arial"/>
                <a:cs typeface="Arial"/>
                <a:sym typeface="Arial"/>
              </a:rPr>
              <a:t>8. Escuchar atentamente al testigo</a:t>
            </a:r>
            <a:endParaRPr/>
          </a:p>
          <a:p>
            <a:pPr indent="0" lvl="0" marL="0" marR="0" rtl="0" algn="l">
              <a:spcBef>
                <a:spcPts val="0"/>
              </a:spcBef>
              <a:spcAft>
                <a:spcPts val="0"/>
              </a:spcAft>
              <a:buNone/>
            </a:pPr>
            <a:r>
              <a:rPr lang="es-PE"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s-PE" sz="1800">
                <a:solidFill>
                  <a:schemeClr val="dk1"/>
                </a:solidFill>
                <a:latin typeface="Arial"/>
                <a:ea typeface="Arial"/>
                <a:cs typeface="Arial"/>
                <a:sym typeface="Arial"/>
              </a:rPr>
              <a:t>9. Estar atento a que se registre lo declarado.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10. No leer.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11. No confundir al testigo.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12. No hacer preguntas compuestas. 13.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Aprovechar la técnica del “ECO” para reforzar algún punto especial</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13. Haciéndose el incrédulo para repetir la pregunta.</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14.- Haciéndose el sordo para que hable más fuerte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13.- Solicitar al testigo que realice una demostración que ha señalado.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Utilizar materiales gráficos</a:t>
            </a:r>
            <a:endParaRPr sz="1800">
              <a:solidFill>
                <a:schemeClr val="dk1"/>
              </a:solidFill>
              <a:latin typeface="Arial"/>
              <a:ea typeface="Arial"/>
              <a:cs typeface="Arial"/>
              <a:sym typeface="Arial"/>
            </a:endParaRPr>
          </a:p>
        </p:txBody>
      </p:sp>
      <p:sp>
        <p:nvSpPr>
          <p:cNvPr id="328" name="Google Shape;328;p39"/>
          <p:cNvSpPr/>
          <p:nvPr/>
        </p:nvSpPr>
        <p:spPr>
          <a:xfrm>
            <a:off x="0" y="2028422"/>
            <a:ext cx="2550016" cy="2202288"/>
          </a:xfrm>
          <a:prstGeom prst="ellipse">
            <a:avLst/>
          </a:prstGeom>
          <a:solidFill>
            <a:srgbClr val="D3C5DC"/>
          </a:solidFill>
          <a:ln cap="flat" cmpd="sng" w="9525">
            <a:solidFill>
              <a:srgbClr val="7A5C8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Recomendaciones y Sugerencias</a:t>
            </a:r>
            <a:endParaRPr sz="1800">
              <a:solidFill>
                <a:schemeClr val="dk1"/>
              </a:solidFill>
              <a:latin typeface="Impact"/>
              <a:ea typeface="Impact"/>
              <a:cs typeface="Impact"/>
              <a:sym typeface="Impact"/>
            </a:endParaRPr>
          </a:p>
        </p:txBody>
      </p:sp>
      <p:sp>
        <p:nvSpPr>
          <p:cNvPr id="329" name="Google Shape;329;p39"/>
          <p:cNvSpPr/>
          <p:nvPr/>
        </p:nvSpPr>
        <p:spPr>
          <a:xfrm>
            <a:off x="2910625" y="296214"/>
            <a:ext cx="553787" cy="5889889"/>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
        <p:nvSpPr>
          <p:cNvPr id="330" name="Google Shape;330;p39"/>
          <p:cNvSpPr/>
          <p:nvPr/>
        </p:nvSpPr>
        <p:spPr>
          <a:xfrm>
            <a:off x="7199290" y="3728433"/>
            <a:ext cx="4031087"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mpact"/>
              <a:ea typeface="Impact"/>
              <a:cs typeface="Impact"/>
              <a:sym typeface="Impact"/>
            </a:endParaRPr>
          </a:p>
          <a:p>
            <a:pPr indent="0" lvl="0" marL="0" marR="0" rtl="0" algn="l">
              <a:spcBef>
                <a:spcPts val="0"/>
              </a:spcBef>
              <a:spcAft>
                <a:spcPts val="0"/>
              </a:spcAft>
              <a:buNone/>
            </a:pPr>
            <a:r>
              <a:t/>
            </a:r>
            <a:endParaRPr sz="1800">
              <a:solidFill>
                <a:schemeClr val="dk1"/>
              </a:solidFill>
              <a:latin typeface="Impact"/>
              <a:ea typeface="Impact"/>
              <a:cs typeface="Impact"/>
              <a:sym typeface="Impact"/>
            </a:endParaRPr>
          </a:p>
          <a:p>
            <a:pPr indent="0" lvl="0" marL="0" marR="0" rtl="0" algn="l">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type="title"/>
          </p:nvPr>
        </p:nvSpPr>
        <p:spPr>
          <a:xfrm>
            <a:off x="940157" y="685800"/>
            <a:ext cx="10142525" cy="60462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860"/>
              <a:buFont typeface="Impact"/>
              <a:buNone/>
            </a:pPr>
            <a:r>
              <a:rPr lang="es-PE" sz="4860">
                <a:solidFill>
                  <a:srgbClr val="0070C0"/>
                </a:solidFill>
              </a:rPr>
              <a:t>EXAMEN DIRECTO DE PERITOS </a:t>
            </a:r>
            <a:endParaRPr sz="4860">
              <a:solidFill>
                <a:srgbClr val="0070C0"/>
              </a:solidFill>
            </a:endParaRPr>
          </a:p>
        </p:txBody>
      </p:sp>
      <p:sp>
        <p:nvSpPr>
          <p:cNvPr id="336" name="Google Shape;336;p40"/>
          <p:cNvSpPr txBox="1"/>
          <p:nvPr/>
        </p:nvSpPr>
        <p:spPr>
          <a:xfrm>
            <a:off x="605307" y="1468192"/>
            <a:ext cx="4765183" cy="42473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Una de las pruebas que más complejidad se presenta es la de la prueba de los peritos. El litigante debe estar preparado no sólo de las técnicas de interrogación sino también de la ciencia, arte u oficio que el perito domina y sobre la base de la cual arribará a determinadas conclusiones científicas o técnicas que deben ser consultadas en el examen directo, de allí que los jueces logren comprender la opinión expresada.</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Las pericias tienen una gran importancia al momento de diseñar y desplegar la teoría del caso en el juicio oral. Sin embargo pueden darse los siguientes pasos</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337" name="Google Shape;337;p40"/>
          <p:cNvSpPr/>
          <p:nvPr/>
        </p:nvSpPr>
        <p:spPr>
          <a:xfrm flipH="1">
            <a:off x="5640946" y="4234972"/>
            <a:ext cx="5141354"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pic>
        <p:nvPicPr>
          <p:cNvPr id="338" name="Google Shape;338;p40"/>
          <p:cNvPicPr preferRelativeResize="0"/>
          <p:nvPr/>
        </p:nvPicPr>
        <p:blipFill rotWithShape="1">
          <a:blip r:embed="rId3">
            <a:alphaModFix/>
          </a:blip>
          <a:srcRect b="0" l="0" r="0" t="0"/>
          <a:stretch/>
        </p:blipFill>
        <p:spPr>
          <a:xfrm>
            <a:off x="6194738" y="1590795"/>
            <a:ext cx="4365937" cy="37668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000"/>
              <a:buFont typeface="Impact"/>
              <a:buNone/>
            </a:pPr>
            <a:r>
              <a:rPr lang="es-PE" sz="4000">
                <a:solidFill>
                  <a:srgbClr val="0070C0"/>
                </a:solidFill>
              </a:rPr>
              <a:t>MÉTODO DE EXAMINACIÓN DEL PERITO PROPIO</a:t>
            </a:r>
            <a:endParaRPr sz="4000">
              <a:solidFill>
                <a:srgbClr val="0070C0"/>
              </a:solidFill>
            </a:endParaRPr>
          </a:p>
        </p:txBody>
      </p:sp>
      <p:sp>
        <p:nvSpPr>
          <p:cNvPr id="344" name="Google Shape;344;p41"/>
          <p:cNvSpPr txBox="1"/>
          <p:nvPr/>
        </p:nvSpPr>
        <p:spPr>
          <a:xfrm>
            <a:off x="1155700" y="2146300"/>
            <a:ext cx="3815545" cy="313932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En relación al tipo de preguntas a emplear durante el examen directo de peritos, se presentan las mismas restricciones que el caso de los acusados (Art. 376), las preguntas deben ser directas, claras, pertinentes y útiles. Desde el punto de vista de la estructura del examen directo de peritos, deben considerarse los siguientes pasos:</a:t>
            </a:r>
            <a:endParaRPr/>
          </a:p>
        </p:txBody>
      </p:sp>
      <p:pic>
        <p:nvPicPr>
          <p:cNvPr id="345" name="Google Shape;345;p41"/>
          <p:cNvPicPr preferRelativeResize="0"/>
          <p:nvPr/>
        </p:nvPicPr>
        <p:blipFill rotWithShape="1">
          <a:blip r:embed="rId3">
            <a:alphaModFix/>
          </a:blip>
          <a:srcRect b="0" l="0" r="0" t="0"/>
          <a:stretch/>
        </p:blipFill>
        <p:spPr>
          <a:xfrm>
            <a:off x="6104585" y="2290578"/>
            <a:ext cx="3271233" cy="28223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2"/>
          <p:cNvSpPr/>
          <p:nvPr/>
        </p:nvSpPr>
        <p:spPr>
          <a:xfrm>
            <a:off x="4275787" y="837127"/>
            <a:ext cx="5563672" cy="3693319"/>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1800"/>
              <a:buFont typeface="Arial"/>
              <a:buAutoNum type="arabicPeriod"/>
            </a:pPr>
            <a:r>
              <a:rPr lang="es-PE" sz="1800">
                <a:solidFill>
                  <a:schemeClr val="dk1"/>
                </a:solidFill>
                <a:latin typeface="Arial"/>
                <a:ea typeface="Arial"/>
                <a:cs typeface="Arial"/>
                <a:sym typeface="Arial"/>
              </a:rPr>
              <a:t>Se inicia con la exposición breve del contenido y conclusiones de la pericia. </a:t>
            </a:r>
            <a:endParaRPr sz="1800">
              <a:solidFill>
                <a:schemeClr val="dk1"/>
              </a:solidFill>
              <a:latin typeface="Arial"/>
              <a:ea typeface="Arial"/>
              <a:cs typeface="Arial"/>
              <a:sym typeface="Arial"/>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2. Luego dirá si es la pericia que han realizado, que no ha sufrido alteraciones y que es suya la firma que se registra en la pericia.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3. Luego serán interrogados.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4. El interrogatorio directo, versará al comienzo sobre su legitimación es decir por sus estudios y calificaciones, años de experiencia, lugar donde desarrolla sus actividades, publicaciones, cátedras,</a:t>
            </a:r>
            <a:endParaRPr/>
          </a:p>
        </p:txBody>
      </p:sp>
      <p:sp>
        <p:nvSpPr>
          <p:cNvPr id="351" name="Google Shape;351;p42"/>
          <p:cNvSpPr/>
          <p:nvPr/>
        </p:nvSpPr>
        <p:spPr>
          <a:xfrm>
            <a:off x="669701" y="2318197"/>
            <a:ext cx="2253803" cy="1841679"/>
          </a:xfrm>
          <a:prstGeom prst="ellipse">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Método de Examinación al Perito</a:t>
            </a:r>
            <a:endParaRPr sz="1800">
              <a:solidFill>
                <a:schemeClr val="dk1"/>
              </a:solidFill>
              <a:latin typeface="Impact"/>
              <a:ea typeface="Impact"/>
              <a:cs typeface="Impact"/>
              <a:sym typeface="Impact"/>
            </a:endParaRPr>
          </a:p>
        </p:txBody>
      </p:sp>
      <p:sp>
        <p:nvSpPr>
          <p:cNvPr id="352" name="Google Shape;352;p42"/>
          <p:cNvSpPr/>
          <p:nvPr/>
        </p:nvSpPr>
        <p:spPr>
          <a:xfrm>
            <a:off x="3335628" y="837127"/>
            <a:ext cx="1120462" cy="4481848"/>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3"/>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860"/>
              <a:buFont typeface="Impact"/>
              <a:buNone/>
            </a:pPr>
            <a:br>
              <a:rPr lang="es-PE" sz="4860"/>
            </a:br>
            <a:br>
              <a:rPr lang="es-PE" sz="4860"/>
            </a:br>
            <a:br>
              <a:rPr lang="es-PE" sz="4860"/>
            </a:br>
            <a:r>
              <a:rPr lang="es-PE" sz="4860">
                <a:solidFill>
                  <a:srgbClr val="002060"/>
                </a:solidFill>
              </a:rPr>
              <a:t>CONTRAEXAMEN DE TESTIGOS Y PERITOS </a:t>
            </a:r>
            <a:endParaRPr sz="4860">
              <a:solidFill>
                <a:srgbClr val="002060"/>
              </a:solidFill>
            </a:endParaRPr>
          </a:p>
        </p:txBody>
      </p:sp>
      <p:pic>
        <p:nvPicPr>
          <p:cNvPr id="358" name="Google Shape;358;p43"/>
          <p:cNvPicPr preferRelativeResize="0"/>
          <p:nvPr/>
        </p:nvPicPr>
        <p:blipFill rotWithShape="1">
          <a:blip r:embed="rId3">
            <a:alphaModFix/>
          </a:blip>
          <a:srcRect b="0" l="0" r="0" t="0"/>
          <a:stretch/>
        </p:blipFill>
        <p:spPr>
          <a:xfrm>
            <a:off x="4168463" y="3013657"/>
            <a:ext cx="2390104" cy="17925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4"/>
          <p:cNvSpPr txBox="1"/>
          <p:nvPr/>
        </p:nvSpPr>
        <p:spPr>
          <a:xfrm>
            <a:off x="3374266" y="1764406"/>
            <a:ext cx="4456090" cy="258532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Las partes pueden confrontar a los testigos y peritos con sus propios dichos u otras versiones de los hechos presentadas en el juicio. Asimismo, se pone al testigo o perito en presencia de otras lecturas, visiones, versiones, miradas acerca de lo que realmente aconteció, aquello que se ha presentado como historia de los hechos ocurridos.</a:t>
            </a:r>
            <a:endParaRPr/>
          </a:p>
        </p:txBody>
      </p:sp>
      <p:sp>
        <p:nvSpPr>
          <p:cNvPr id="364" name="Google Shape;364;p44"/>
          <p:cNvSpPr/>
          <p:nvPr/>
        </p:nvSpPr>
        <p:spPr>
          <a:xfrm>
            <a:off x="338072" y="2286000"/>
            <a:ext cx="1761185" cy="1532586"/>
          </a:xfrm>
          <a:prstGeom prst="roundRect">
            <a:avLst>
              <a:gd fmla="val 16667" name="adj"/>
            </a:avLst>
          </a:prstGeom>
          <a:blipFill rotWithShape="1">
            <a:blip r:embed="rId3">
              <a:alphaModFix/>
            </a:blip>
            <a:tile algn="tl" flip="none" tx="0" sx="100000" ty="0" sy="100000"/>
          </a:blipFill>
          <a:ln cap="flat" cmpd="sng" w="9525">
            <a:solidFill>
              <a:srgbClr val="655B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Concepto de Contraexamen</a:t>
            </a:r>
            <a:endParaRPr sz="1800">
              <a:solidFill>
                <a:schemeClr val="lt1"/>
              </a:solidFill>
              <a:latin typeface="Impact"/>
              <a:ea typeface="Impact"/>
              <a:cs typeface="Impact"/>
              <a:sym typeface="Impact"/>
            </a:endParaRPr>
          </a:p>
        </p:txBody>
      </p:sp>
      <p:sp>
        <p:nvSpPr>
          <p:cNvPr id="365" name="Google Shape;365;p44"/>
          <p:cNvSpPr/>
          <p:nvPr/>
        </p:nvSpPr>
        <p:spPr>
          <a:xfrm>
            <a:off x="2228046" y="1532586"/>
            <a:ext cx="1146220" cy="3361386"/>
          </a:xfrm>
          <a:prstGeom prst="leftBrace">
            <a:avLst>
              <a:gd fmla="val 8333" name="adj1"/>
              <a:gd fmla="val 50000" name="adj2"/>
            </a:avLst>
          </a:prstGeom>
          <a:no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pic>
        <p:nvPicPr>
          <p:cNvPr id="366" name="Google Shape;366;p44"/>
          <p:cNvPicPr preferRelativeResize="0"/>
          <p:nvPr/>
        </p:nvPicPr>
        <p:blipFill rotWithShape="1">
          <a:blip r:embed="rId4">
            <a:alphaModFix/>
          </a:blip>
          <a:srcRect b="0" l="0" r="0" t="0"/>
          <a:stretch/>
        </p:blipFill>
        <p:spPr>
          <a:xfrm>
            <a:off x="9181138" y="4238357"/>
            <a:ext cx="2517238" cy="13112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5"/>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Impact"/>
              <a:buNone/>
            </a:pPr>
            <a:r>
              <a:rPr lang="es-PE" sz="4400"/>
              <a:t>OBJETIVOS DEL CONTRAINTERROGATORIO</a:t>
            </a:r>
            <a:endParaRPr sz="4400"/>
          </a:p>
        </p:txBody>
      </p:sp>
      <p:sp>
        <p:nvSpPr>
          <p:cNvPr id="372" name="Google Shape;372;p45"/>
          <p:cNvSpPr/>
          <p:nvPr/>
        </p:nvSpPr>
        <p:spPr>
          <a:xfrm>
            <a:off x="1054100" y="2044700"/>
            <a:ext cx="9359900" cy="341632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1800"/>
              <a:buFont typeface="Arial"/>
              <a:buAutoNum type="arabicPeriod"/>
            </a:pPr>
            <a:r>
              <a:rPr b="1" lang="es-PE" sz="1800">
                <a:solidFill>
                  <a:schemeClr val="dk1"/>
                </a:solidFill>
                <a:latin typeface="Arial"/>
                <a:ea typeface="Arial"/>
                <a:cs typeface="Arial"/>
                <a:sym typeface="Arial"/>
              </a:rPr>
              <a:t>Atacar la credibilidad personal del testigo o perito: </a:t>
            </a:r>
            <a:r>
              <a:rPr lang="es-PE" sz="1800">
                <a:solidFill>
                  <a:schemeClr val="dk1"/>
                </a:solidFill>
                <a:latin typeface="Arial"/>
                <a:ea typeface="Arial"/>
                <a:cs typeface="Arial"/>
                <a:sym typeface="Arial"/>
              </a:rPr>
              <a:t>Aquí se hace ver sus prejuicios, sus intereses económicos, sus condenas anteriores, etc. Para ello es importante saber con precisión no solamente la identidad del testigo o perito de la contraparte, sino que es importante averiguar los lazos que le unen a los hechos y con los demás intervinientes.</a:t>
            </a:r>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2. Atacar la credibilidad de una o más partes del testimonio del testigo: </a:t>
            </a:r>
            <a:r>
              <a:rPr lang="es-PE" sz="1800">
                <a:solidFill>
                  <a:schemeClr val="dk1"/>
                </a:solidFill>
                <a:latin typeface="Arial"/>
                <a:ea typeface="Arial"/>
                <a:cs typeface="Arial"/>
                <a:sym typeface="Arial"/>
              </a:rPr>
              <a:t>La versión se puede presentar como inverosimil, contradictoria, poco consistente. Es importante atacare la historia que cuenta el testigo o perito; de esta manera las preguntas estarán dirigidas para mostrar a los jueces que lo declarado por ellos no corresponde a los hechos que han ido reconstruyéndose, por el sentido común de la experiencia o por opiniones científicas más contundentes.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6"/>
          <p:cNvSpPr/>
          <p:nvPr/>
        </p:nvSpPr>
        <p:spPr>
          <a:xfrm>
            <a:off x="3309869" y="1094704"/>
            <a:ext cx="5834131" cy="369331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Impact"/>
              <a:ea typeface="Impact"/>
              <a:cs typeface="Impact"/>
              <a:sym typeface="Impact"/>
            </a:endParaRPr>
          </a:p>
          <a:p>
            <a:pPr indent="0" lvl="0" marL="0" marR="0" rtl="0" algn="just">
              <a:spcBef>
                <a:spcPts val="0"/>
              </a:spcBef>
              <a:spcAft>
                <a:spcPts val="0"/>
              </a:spcAft>
              <a:buNone/>
            </a:pPr>
            <a:r>
              <a:rPr lang="es-PE" sz="1800">
                <a:solidFill>
                  <a:schemeClr val="dk1"/>
                </a:solidFill>
                <a:latin typeface="Impact"/>
                <a:ea typeface="Impact"/>
                <a:cs typeface="Impact"/>
                <a:sym typeface="Impact"/>
              </a:rPr>
              <a:t> </a:t>
            </a:r>
            <a:r>
              <a:rPr lang="es-PE" sz="1800">
                <a:solidFill>
                  <a:schemeClr val="dk1"/>
                </a:solidFill>
                <a:latin typeface="Arial"/>
                <a:ea typeface="Arial"/>
                <a:cs typeface="Arial"/>
                <a:sym typeface="Arial"/>
              </a:rPr>
              <a:t>1. Comenzar logrando respuestas afirmativas del testigo o perito: Resulta útil abordar al testigo o perito de un modo no confrontacional, objeto de evitar que el testigo se sitúe de un modo defensivo.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Ejemplo: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Defensor: ¿Usted tiene 65 años?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Testigo: si.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Defensor: ¿Usted usa lentes? Testigo: si.</a:t>
            </a:r>
            <a:endParaRPr/>
          </a:p>
        </p:txBody>
      </p:sp>
      <p:sp>
        <p:nvSpPr>
          <p:cNvPr id="378" name="Google Shape;378;p46"/>
          <p:cNvSpPr/>
          <p:nvPr/>
        </p:nvSpPr>
        <p:spPr>
          <a:xfrm>
            <a:off x="167426" y="2446986"/>
            <a:ext cx="1880316" cy="1738648"/>
          </a:xfrm>
          <a:prstGeom prst="ellipse">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Estructura del Contrainterrogatorio</a:t>
            </a:r>
            <a:endParaRPr sz="1800">
              <a:solidFill>
                <a:schemeClr val="dk1"/>
              </a:solidFill>
              <a:latin typeface="Impact"/>
              <a:ea typeface="Impact"/>
              <a:cs typeface="Impact"/>
              <a:sym typeface="Impact"/>
            </a:endParaRPr>
          </a:p>
        </p:txBody>
      </p:sp>
      <p:sp>
        <p:nvSpPr>
          <p:cNvPr id="379" name="Google Shape;379;p46"/>
          <p:cNvSpPr/>
          <p:nvPr/>
        </p:nvSpPr>
        <p:spPr>
          <a:xfrm>
            <a:off x="2250583" y="994893"/>
            <a:ext cx="856445" cy="4642834"/>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7"/>
          <p:cNvSpPr/>
          <p:nvPr/>
        </p:nvSpPr>
        <p:spPr>
          <a:xfrm>
            <a:off x="1092200" y="558800"/>
            <a:ext cx="3949700" cy="42473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2. Seleccionar un buen punto para comenzar: Mientras más fácil y claro se comience , mayor probabilidad habrá de obtener lo que se busca .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3. En cuanto a la estructura misma de las preguntas , en algunos casos deberá atenerse a un formato cronológico: En la medida que o se repita el examen directo, se puede avanzar en el orden temporal en que sucedieron los hechos , tocando los puntos específicos de interés. Sin embargo puede usarse una metodología temática.</a:t>
            </a:r>
            <a:endParaRPr/>
          </a:p>
        </p:txBody>
      </p:sp>
      <p:pic>
        <p:nvPicPr>
          <p:cNvPr id="385" name="Google Shape;385;p47"/>
          <p:cNvPicPr preferRelativeResize="0"/>
          <p:nvPr/>
        </p:nvPicPr>
        <p:blipFill rotWithShape="1">
          <a:blip r:embed="rId3">
            <a:alphaModFix/>
          </a:blip>
          <a:srcRect b="0" l="0" r="0" t="0"/>
          <a:stretch/>
        </p:blipFill>
        <p:spPr>
          <a:xfrm>
            <a:off x="6012533" y="933398"/>
            <a:ext cx="3569350" cy="33021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nvSpPr>
        <p:spPr>
          <a:xfrm>
            <a:off x="2327565" y="1120242"/>
            <a:ext cx="701011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PE" sz="2400" u="none" cap="none" strike="noStrike">
                <a:solidFill>
                  <a:srgbClr val="FF0000"/>
                </a:solidFill>
                <a:latin typeface="Arial"/>
                <a:ea typeface="Arial"/>
                <a:cs typeface="Arial"/>
                <a:sym typeface="Arial"/>
              </a:rPr>
              <a:t>ETAPAS DEL NUEVO PROCESO PENAL </a:t>
            </a:r>
            <a:endParaRPr/>
          </a:p>
        </p:txBody>
      </p:sp>
      <p:sp>
        <p:nvSpPr>
          <p:cNvPr id="171" name="Google Shape;171;p21"/>
          <p:cNvSpPr/>
          <p:nvPr/>
        </p:nvSpPr>
        <p:spPr>
          <a:xfrm>
            <a:off x="1609859" y="2384715"/>
            <a:ext cx="3034055" cy="630408"/>
          </a:xfrm>
          <a:prstGeom prst="roundRect">
            <a:avLst>
              <a:gd fmla="val 16667" name="adj"/>
            </a:avLst>
          </a:prstGeom>
          <a:solidFill>
            <a:srgbClr val="D6D0C6"/>
          </a:solidFill>
          <a:ln cap="flat" cmpd="sng" w="9525">
            <a:solidFill>
              <a:srgbClr val="837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ETAPA INV. PREPARATORIA </a:t>
            </a:r>
            <a:endParaRPr/>
          </a:p>
        </p:txBody>
      </p:sp>
      <p:sp>
        <p:nvSpPr>
          <p:cNvPr id="172" name="Google Shape;172;p21"/>
          <p:cNvSpPr/>
          <p:nvPr/>
        </p:nvSpPr>
        <p:spPr>
          <a:xfrm>
            <a:off x="1609859" y="3378122"/>
            <a:ext cx="2900474" cy="607568"/>
          </a:xfrm>
          <a:prstGeom prst="roundRect">
            <a:avLst>
              <a:gd fmla="val 16667" name="adj"/>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ETAPA INTERMEDIA </a:t>
            </a:r>
            <a:endParaRPr/>
          </a:p>
        </p:txBody>
      </p:sp>
      <p:sp>
        <p:nvSpPr>
          <p:cNvPr id="173" name="Google Shape;173;p21"/>
          <p:cNvSpPr/>
          <p:nvPr/>
        </p:nvSpPr>
        <p:spPr>
          <a:xfrm>
            <a:off x="1609860" y="4279594"/>
            <a:ext cx="3055020" cy="607568"/>
          </a:xfrm>
          <a:prstGeom prst="roundRect">
            <a:avLst>
              <a:gd fmla="val 16667" name="adj"/>
            </a:avLst>
          </a:prstGeom>
          <a:blipFill rotWithShape="1">
            <a:blip r:embed="rId4">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JUICIO ORAL </a:t>
            </a:r>
            <a:endParaRPr/>
          </a:p>
        </p:txBody>
      </p:sp>
      <p:sp>
        <p:nvSpPr>
          <p:cNvPr id="174" name="Google Shape;174;p21"/>
          <p:cNvSpPr/>
          <p:nvPr/>
        </p:nvSpPr>
        <p:spPr>
          <a:xfrm>
            <a:off x="4812680" y="2731753"/>
            <a:ext cx="378043" cy="202523"/>
          </a:xfrm>
          <a:prstGeom prst="rightArrow">
            <a:avLst>
              <a:gd fmla="val 50000" name="adj1"/>
              <a:gd fmla="val 50000" name="adj2"/>
            </a:avLst>
          </a:prstGeom>
          <a:blipFill rotWithShape="1">
            <a:blip r:embed="rId3">
              <a:alphaModFix/>
            </a:blip>
            <a:tile algn="tl" flip="none" tx="0" sx="100000" ty="0" sy="100000"/>
          </a:blipFill>
          <a:ln cap="flat" cmpd="sng" w="9525">
            <a:solidFill>
              <a:srgbClr val="4F76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75" name="Google Shape;175;p21"/>
          <p:cNvSpPr/>
          <p:nvPr/>
        </p:nvSpPr>
        <p:spPr>
          <a:xfrm>
            <a:off x="5337738" y="2384714"/>
            <a:ext cx="1727837" cy="696624"/>
          </a:xfrm>
          <a:prstGeom prst="roundRect">
            <a:avLst>
              <a:gd fmla="val 16667" name="adj"/>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200" u="none" cap="none" strike="noStrike">
                <a:solidFill>
                  <a:schemeClr val="dk1"/>
                </a:solidFill>
                <a:latin typeface="Impact"/>
                <a:ea typeface="Impact"/>
                <a:cs typeface="Impact"/>
                <a:sym typeface="Impact"/>
              </a:rPr>
              <a:t>ACTOS URGENTES E INAPLAZABLES </a:t>
            </a:r>
            <a:endParaRPr/>
          </a:p>
        </p:txBody>
      </p:sp>
      <p:sp>
        <p:nvSpPr>
          <p:cNvPr id="176" name="Google Shape;176;p21"/>
          <p:cNvSpPr/>
          <p:nvPr/>
        </p:nvSpPr>
        <p:spPr>
          <a:xfrm>
            <a:off x="7167573" y="2696708"/>
            <a:ext cx="381552" cy="202523"/>
          </a:xfrm>
          <a:prstGeom prst="rightArrow">
            <a:avLst>
              <a:gd fmla="val 50000" name="adj1"/>
              <a:gd fmla="val 50000" name="adj2"/>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77" name="Google Shape;177;p21"/>
          <p:cNvSpPr/>
          <p:nvPr/>
        </p:nvSpPr>
        <p:spPr>
          <a:xfrm>
            <a:off x="8203842" y="2421765"/>
            <a:ext cx="2164496" cy="567063"/>
          </a:xfrm>
          <a:prstGeom prst="roundRect">
            <a:avLst>
              <a:gd fmla="val 16667" name="adj"/>
            </a:avLst>
          </a:prstGeom>
          <a:blipFill rotWithShape="1">
            <a:blip r:embed="rId5">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ACTOS URGENTES E INAPLAZABLES </a:t>
            </a:r>
            <a:endParaRPr/>
          </a:p>
        </p:txBody>
      </p:sp>
      <p:sp>
        <p:nvSpPr>
          <p:cNvPr id="178" name="Google Shape;178;p21"/>
          <p:cNvSpPr/>
          <p:nvPr/>
        </p:nvSpPr>
        <p:spPr>
          <a:xfrm>
            <a:off x="4787101" y="3580645"/>
            <a:ext cx="399011" cy="202523"/>
          </a:xfrm>
          <a:prstGeom prst="rightArrow">
            <a:avLst>
              <a:gd fmla="val 50000" name="adj1"/>
              <a:gd fmla="val 50000" name="adj2"/>
            </a:avLst>
          </a:prstGeom>
          <a:blipFill rotWithShape="1">
            <a:blip r:embed="rId6">
              <a:alphaModFix/>
            </a:blip>
            <a:tile algn="tl" flip="none" tx="0" sx="100000" ty="0" sy="100000"/>
          </a:blip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79" name="Google Shape;179;p21"/>
          <p:cNvSpPr/>
          <p:nvPr/>
        </p:nvSpPr>
        <p:spPr>
          <a:xfrm>
            <a:off x="5337738" y="3307396"/>
            <a:ext cx="1568879" cy="612772"/>
          </a:xfrm>
          <a:prstGeom prst="roundRect">
            <a:avLst>
              <a:gd fmla="val 16667" name="adj"/>
            </a:avLst>
          </a:prstGeom>
          <a:blipFill rotWithShape="1">
            <a:blip r:embed="rId7">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JUEZ DE GARANTIAS </a:t>
            </a:r>
            <a:endParaRPr/>
          </a:p>
        </p:txBody>
      </p:sp>
      <p:sp>
        <p:nvSpPr>
          <p:cNvPr id="180" name="Google Shape;180;p21"/>
          <p:cNvSpPr/>
          <p:nvPr/>
        </p:nvSpPr>
        <p:spPr>
          <a:xfrm>
            <a:off x="7167573" y="3580645"/>
            <a:ext cx="566449" cy="202523"/>
          </a:xfrm>
          <a:prstGeom prst="rightArrow">
            <a:avLst>
              <a:gd fmla="val 50000" name="adj1"/>
              <a:gd fmla="val 50000" name="adj2"/>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81" name="Google Shape;181;p21"/>
          <p:cNvSpPr/>
          <p:nvPr/>
        </p:nvSpPr>
        <p:spPr>
          <a:xfrm>
            <a:off x="8140292" y="3282189"/>
            <a:ext cx="2749613" cy="546497"/>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FILTRO PROCESAL </a:t>
            </a:r>
            <a:endParaRPr/>
          </a:p>
        </p:txBody>
      </p:sp>
      <p:sp>
        <p:nvSpPr>
          <p:cNvPr id="182" name="Google Shape;182;p21"/>
          <p:cNvSpPr/>
          <p:nvPr/>
        </p:nvSpPr>
        <p:spPr>
          <a:xfrm>
            <a:off x="4800620" y="4482118"/>
            <a:ext cx="378043" cy="202523"/>
          </a:xfrm>
          <a:prstGeom prst="rightArrow">
            <a:avLst>
              <a:gd fmla="val 50000" name="adj1"/>
              <a:gd fmla="val 50000" name="adj2"/>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83" name="Google Shape;183;p21"/>
          <p:cNvSpPr/>
          <p:nvPr/>
        </p:nvSpPr>
        <p:spPr>
          <a:xfrm>
            <a:off x="5364654" y="4279596"/>
            <a:ext cx="1512557" cy="577046"/>
          </a:xfrm>
          <a:prstGeom prst="roundRect">
            <a:avLst>
              <a:gd fmla="val 16667" name="adj"/>
            </a:avLst>
          </a:prstGeom>
          <a:blipFill rotWithShape="1">
            <a:blip r:embed="rId6">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lt1"/>
                </a:solidFill>
                <a:latin typeface="Impact"/>
                <a:ea typeface="Impact"/>
                <a:cs typeface="Impact"/>
                <a:sym typeface="Impact"/>
              </a:rPr>
              <a:t>JUEZ DE JUZGAMIENTO </a:t>
            </a:r>
            <a:endParaRPr/>
          </a:p>
        </p:txBody>
      </p:sp>
      <p:sp>
        <p:nvSpPr>
          <p:cNvPr id="184" name="Google Shape;184;p21"/>
          <p:cNvSpPr/>
          <p:nvPr/>
        </p:nvSpPr>
        <p:spPr>
          <a:xfrm>
            <a:off x="7411845" y="4482118"/>
            <a:ext cx="330280" cy="202523"/>
          </a:xfrm>
          <a:prstGeom prst="rightArrow">
            <a:avLst>
              <a:gd fmla="val 50000" name="adj1"/>
              <a:gd fmla="val 50000" name="adj2"/>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Impact"/>
              <a:ea typeface="Impact"/>
              <a:cs typeface="Impact"/>
              <a:sym typeface="Impact"/>
            </a:endParaRPr>
          </a:p>
        </p:txBody>
      </p:sp>
      <p:sp>
        <p:nvSpPr>
          <p:cNvPr id="185" name="Google Shape;185;p21"/>
          <p:cNvSpPr/>
          <p:nvPr/>
        </p:nvSpPr>
        <p:spPr>
          <a:xfrm>
            <a:off x="8266843" y="4248233"/>
            <a:ext cx="2496509" cy="608409"/>
          </a:xfrm>
          <a:prstGeom prst="roundRect">
            <a:avLst>
              <a:gd fmla="val 16667" name="adj"/>
            </a:avLst>
          </a:prstGeom>
          <a:solidFill>
            <a:srgbClr val="D6D0C6"/>
          </a:solidFill>
          <a:ln cap="flat" cmpd="sng" w="9525">
            <a:solidFill>
              <a:srgbClr val="837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350" u="none" cap="none" strike="noStrike">
                <a:solidFill>
                  <a:schemeClr val="dk1"/>
                </a:solidFill>
                <a:latin typeface="Impact"/>
                <a:ea typeface="Impact"/>
                <a:cs typeface="Impact"/>
                <a:sym typeface="Impact"/>
              </a:rPr>
              <a:t>TÉCNICAS DE LITIGACIÓN ORAL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p:nvPr/>
        </p:nvSpPr>
        <p:spPr>
          <a:xfrm>
            <a:off x="1079500" y="825501"/>
            <a:ext cx="4343400" cy="507831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Reglas básicas del Contrainterrogatorio</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rabicPeriod"/>
            </a:pPr>
            <a:r>
              <a:rPr lang="es-PE" sz="1800">
                <a:solidFill>
                  <a:schemeClr val="dk1"/>
                </a:solidFill>
                <a:latin typeface="Arial"/>
                <a:ea typeface="Arial"/>
                <a:cs typeface="Arial"/>
                <a:sym typeface="Arial"/>
              </a:rPr>
              <a:t>Al contrainterrogar se debe evitar repetir las mismas preguntas formuladas en el examen directo: </a:t>
            </a:r>
            <a:endParaRPr sz="1800">
              <a:solidFill>
                <a:schemeClr val="dk1"/>
              </a:solidFill>
              <a:latin typeface="Arial"/>
              <a:ea typeface="Arial"/>
              <a:cs typeface="Arial"/>
              <a:sym typeface="Arial"/>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rabicPeriod"/>
            </a:pPr>
            <a:r>
              <a:rPr lang="es-PE" sz="1800">
                <a:solidFill>
                  <a:schemeClr val="dk1"/>
                </a:solidFill>
                <a:latin typeface="Arial"/>
                <a:ea typeface="Arial"/>
                <a:cs typeface="Arial"/>
                <a:sym typeface="Arial"/>
              </a:rPr>
              <a:t> . También está prohibido preguntar sin un foco estratégico específico, esto es, temáticas irrelevantes o que pudieran afectar el control sobre el testigo. No hacer preguntas de más.</a:t>
            </a:r>
            <a:endParaRPr/>
          </a:p>
          <a:p>
            <a:pPr indent="-228600" lvl="0" marL="342900" marR="0" rtl="0" algn="just">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Ejemplo : Defensor: El primer indicio que ud. tuvo de la riña fue que oyó el grito ¿no es verdad? contrainterrogatorio </a:t>
            </a:r>
            <a:endParaRPr/>
          </a:p>
          <a:p>
            <a:pPr indent="0" lvl="0" marL="0" marR="0" rtl="0" algn="just">
              <a:spcBef>
                <a:spcPts val="0"/>
              </a:spcBef>
              <a:spcAft>
                <a:spcPts val="0"/>
              </a:spcAft>
              <a:buNone/>
            </a:pPr>
            <a:r>
              <a:t/>
            </a:r>
            <a:endParaRPr b="1" sz="1800">
              <a:solidFill>
                <a:schemeClr val="dk1"/>
              </a:solidFill>
              <a:latin typeface="Impact"/>
              <a:ea typeface="Impact"/>
              <a:cs typeface="Impact"/>
              <a:sym typeface="Impact"/>
            </a:endParaRPr>
          </a:p>
        </p:txBody>
      </p:sp>
      <p:pic>
        <p:nvPicPr>
          <p:cNvPr id="391" name="Google Shape;391;p48"/>
          <p:cNvPicPr preferRelativeResize="0"/>
          <p:nvPr/>
        </p:nvPicPr>
        <p:blipFill rotWithShape="1">
          <a:blip r:embed="rId3">
            <a:alphaModFix/>
          </a:blip>
          <a:srcRect b="0" l="0" r="0" t="0"/>
          <a:stretch/>
        </p:blipFill>
        <p:spPr>
          <a:xfrm>
            <a:off x="6668633" y="1262130"/>
            <a:ext cx="4075388" cy="37702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9"/>
          <p:cNvSpPr/>
          <p:nvPr/>
        </p:nvSpPr>
        <p:spPr>
          <a:xfrm>
            <a:off x="759854" y="669701"/>
            <a:ext cx="5293216" cy="480131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Testigo</a:t>
            </a:r>
            <a:r>
              <a:rPr lang="es-PE" sz="1800">
                <a:solidFill>
                  <a:schemeClr val="dk1"/>
                </a:solidFill>
                <a:latin typeface="Arial"/>
                <a:ea typeface="Arial"/>
                <a:cs typeface="Arial"/>
                <a:sym typeface="Arial"/>
              </a:rPr>
              <a:t>: Así es.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Defensor : </a:t>
            </a:r>
            <a:r>
              <a:rPr lang="es-PE" sz="1800">
                <a:solidFill>
                  <a:schemeClr val="dk1"/>
                </a:solidFill>
                <a:latin typeface="Arial"/>
                <a:ea typeface="Arial"/>
                <a:cs typeface="Arial"/>
                <a:sym typeface="Arial"/>
              </a:rPr>
              <a:t>¿Usted no se volvió sino después que la supuesta víctima gritó ¿no es verdad?.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a:t>
            </a:r>
            <a:r>
              <a:rPr lang="es-PE" sz="1800">
                <a:solidFill>
                  <a:schemeClr val="dk1"/>
                </a:solidFill>
                <a:latin typeface="Arial"/>
                <a:ea typeface="Arial"/>
                <a:cs typeface="Arial"/>
                <a:sym typeface="Arial"/>
              </a:rPr>
              <a:t>Así es.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Defensor: </a:t>
            </a:r>
            <a:r>
              <a:rPr lang="es-PE" sz="1800">
                <a:solidFill>
                  <a:schemeClr val="dk1"/>
                </a:solidFill>
                <a:latin typeface="Arial"/>
                <a:ea typeface="Arial"/>
                <a:cs typeface="Arial"/>
                <a:sym typeface="Arial"/>
              </a:rPr>
              <a:t>Entonces como puede decir que mi cliente arrancó de un mordisco la nariz de la persona?.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 </a:t>
            </a:r>
            <a:r>
              <a:rPr lang="es-PE" sz="1800">
                <a:solidFill>
                  <a:schemeClr val="dk1"/>
                </a:solidFill>
                <a:latin typeface="Arial"/>
                <a:ea typeface="Arial"/>
                <a:cs typeface="Arial"/>
                <a:sym typeface="Arial"/>
              </a:rPr>
              <a:t>Porque ví cuando la  escupia.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Desde luego la última pregunta está demás, esta pregunta permite al testigo recuperar el aliento siendo un aporte para la víctima y no para la defensa</a:t>
            </a:r>
            <a:r>
              <a:rPr lang="es-PE" sz="1800">
                <a:solidFill>
                  <a:schemeClr val="dk1"/>
                </a:solidFill>
                <a:latin typeface="Impact"/>
                <a:ea typeface="Impact"/>
                <a:cs typeface="Impact"/>
                <a:sym typeface="Impact"/>
              </a:rPr>
              <a:t>.</a:t>
            </a:r>
            <a:endParaRPr/>
          </a:p>
        </p:txBody>
      </p:sp>
      <p:pic>
        <p:nvPicPr>
          <p:cNvPr id="397" name="Google Shape;397;p49"/>
          <p:cNvPicPr preferRelativeResize="0"/>
          <p:nvPr/>
        </p:nvPicPr>
        <p:blipFill rotWithShape="1">
          <a:blip r:embed="rId3">
            <a:alphaModFix/>
          </a:blip>
          <a:srcRect b="0" l="0" r="0" t="0"/>
          <a:stretch/>
        </p:blipFill>
        <p:spPr>
          <a:xfrm>
            <a:off x="6593982" y="1609859"/>
            <a:ext cx="3557789" cy="326076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0"/>
          <p:cNvSpPr txBox="1"/>
          <p:nvPr>
            <p:ph type="title"/>
          </p:nvPr>
        </p:nvSpPr>
        <p:spPr>
          <a:xfrm>
            <a:off x="685801" y="1262130"/>
            <a:ext cx="9952148" cy="5756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4E37"/>
              </a:buClr>
              <a:buSzPts val="4860"/>
              <a:buFont typeface="Impact"/>
              <a:buNone/>
            </a:pPr>
            <a:r>
              <a:rPr lang="es-PE" sz="4860">
                <a:solidFill>
                  <a:srgbClr val="3F4E37"/>
                </a:solidFill>
              </a:rPr>
              <a:t>RECOMENDACIONES </a:t>
            </a:r>
            <a:endParaRPr sz="4860">
              <a:solidFill>
                <a:srgbClr val="3F4E37"/>
              </a:solidFill>
            </a:endParaRPr>
          </a:p>
        </p:txBody>
      </p:sp>
      <p:pic>
        <p:nvPicPr>
          <p:cNvPr id="403" name="Google Shape;403;p50"/>
          <p:cNvPicPr preferRelativeResize="0"/>
          <p:nvPr/>
        </p:nvPicPr>
        <p:blipFill rotWithShape="1">
          <a:blip r:embed="rId3">
            <a:alphaModFix/>
          </a:blip>
          <a:srcRect b="0" l="0" r="0" t="0"/>
          <a:stretch/>
        </p:blipFill>
        <p:spPr>
          <a:xfrm>
            <a:off x="4167402" y="2730320"/>
            <a:ext cx="2988946" cy="16839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1"/>
          <p:cNvSpPr/>
          <p:nvPr/>
        </p:nvSpPr>
        <p:spPr>
          <a:xfrm>
            <a:off x="4005330" y="736601"/>
            <a:ext cx="5672070" cy="42473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1. No solicitar explicaciones pues se pierde el control del testigo, pudiendo este justificar los hechos desde su perspectiva.</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2. Jamás se deben formular preguntas cuya respuesta se desconoce: La pregunta del porqué puede no resultar una pregunta de más, si acaso nosotros sabemos la respuesta que dará el testigo o que no puede dar el testigo. </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Por ejemplo, supongamos que la historia de la nariz (preguntas anteriores) sucede en un Departamento y la testigo es una anciana de 85 años quien vive en el edificio de enfrente y se encontraba sentada junto a la ventana.</a:t>
            </a:r>
            <a:endParaRPr/>
          </a:p>
        </p:txBody>
      </p:sp>
      <p:sp>
        <p:nvSpPr>
          <p:cNvPr id="409" name="Google Shape;409;p51"/>
          <p:cNvSpPr/>
          <p:nvPr/>
        </p:nvSpPr>
        <p:spPr>
          <a:xfrm>
            <a:off x="502276" y="1983347"/>
            <a:ext cx="2305318" cy="2086378"/>
          </a:xfrm>
          <a:prstGeom prst="ellipse">
            <a:avLst/>
          </a:prstGeom>
          <a:solidFill>
            <a:schemeClr val="accent1"/>
          </a:solidFill>
          <a:ln cap="flat" cmpd="sng" w="19050">
            <a:solidFill>
              <a:srgbClr val="860A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Recomendaciones </a:t>
            </a:r>
            <a:endParaRPr sz="1800">
              <a:solidFill>
                <a:schemeClr val="lt1"/>
              </a:solidFill>
              <a:latin typeface="Impact"/>
              <a:ea typeface="Impact"/>
              <a:cs typeface="Impact"/>
              <a:sym typeface="Impact"/>
            </a:endParaRPr>
          </a:p>
        </p:txBody>
      </p:sp>
      <p:sp>
        <p:nvSpPr>
          <p:cNvPr id="410" name="Google Shape;410;p51"/>
          <p:cNvSpPr/>
          <p:nvPr/>
        </p:nvSpPr>
        <p:spPr>
          <a:xfrm>
            <a:off x="2949263" y="502276"/>
            <a:ext cx="1146220" cy="4919730"/>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2"/>
          <p:cNvSpPr/>
          <p:nvPr/>
        </p:nvSpPr>
        <p:spPr>
          <a:xfrm>
            <a:off x="708338" y="656823"/>
            <a:ext cx="5074276" cy="452431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PE" sz="1800">
                <a:solidFill>
                  <a:schemeClr val="dk1"/>
                </a:solidFill>
                <a:latin typeface="Arial"/>
                <a:ea typeface="Arial"/>
                <a:cs typeface="Arial"/>
                <a:sym typeface="Arial"/>
              </a:rPr>
              <a:t>Defensor: </a:t>
            </a:r>
            <a:r>
              <a:rPr lang="es-PE" sz="1800">
                <a:solidFill>
                  <a:schemeClr val="dk1"/>
                </a:solidFill>
                <a:latin typeface="Arial"/>
                <a:ea typeface="Arial"/>
                <a:cs typeface="Arial"/>
                <a:sym typeface="Arial"/>
              </a:rPr>
              <a:t>Sra. … ¿Usted tiene miopia?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a:t>
            </a:r>
            <a:r>
              <a:rPr lang="es-PE" sz="1800">
                <a:solidFill>
                  <a:schemeClr val="dk1"/>
                </a:solidFill>
                <a:latin typeface="Arial"/>
                <a:ea typeface="Arial"/>
                <a:cs typeface="Arial"/>
                <a:sym typeface="Arial"/>
              </a:rPr>
              <a:t>Si.</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r>
              <a:rPr b="1" lang="es-PE" sz="1800">
                <a:solidFill>
                  <a:schemeClr val="dk1"/>
                </a:solidFill>
                <a:latin typeface="Arial"/>
                <a:ea typeface="Arial"/>
                <a:cs typeface="Arial"/>
                <a:sym typeface="Arial"/>
              </a:rPr>
              <a:t>Defensor: </a:t>
            </a:r>
            <a:r>
              <a:rPr lang="es-PE" sz="1800">
                <a:solidFill>
                  <a:schemeClr val="dk1"/>
                </a:solidFill>
                <a:latin typeface="Arial"/>
                <a:ea typeface="Arial"/>
                <a:cs typeface="Arial"/>
                <a:sym typeface="Arial"/>
              </a:rPr>
              <a:t>Sra. ¿Usted usa lentes?.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a:t>
            </a:r>
            <a:r>
              <a:rPr lang="es-PE" sz="1800">
                <a:solidFill>
                  <a:schemeClr val="dk1"/>
                </a:solidFill>
                <a:latin typeface="Arial"/>
                <a:ea typeface="Arial"/>
                <a:cs typeface="Arial"/>
                <a:sym typeface="Arial"/>
              </a:rPr>
              <a:t>Si.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Defensor: </a:t>
            </a:r>
            <a:r>
              <a:rPr lang="es-PE" sz="1800">
                <a:solidFill>
                  <a:schemeClr val="dk1"/>
                </a:solidFill>
                <a:latin typeface="Arial"/>
                <a:ea typeface="Arial"/>
                <a:cs typeface="Arial"/>
                <a:sym typeface="Arial"/>
              </a:rPr>
              <a:t>Si usted no tiene los lentes puestos puede ver a mas de 5 metros de distancia?.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a:t>
            </a:r>
            <a:r>
              <a:rPr lang="es-PE" sz="1800">
                <a:solidFill>
                  <a:schemeClr val="dk1"/>
                </a:solidFill>
                <a:latin typeface="Arial"/>
                <a:ea typeface="Arial"/>
                <a:cs typeface="Arial"/>
                <a:sym typeface="Arial"/>
              </a:rPr>
              <a:t>No. Defensor: ¿A que distancia se encuentra su ventana de la ventana del otro edificio?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s-PE" sz="1800">
                <a:solidFill>
                  <a:schemeClr val="dk1"/>
                </a:solidFill>
                <a:latin typeface="Arial"/>
                <a:ea typeface="Arial"/>
                <a:cs typeface="Arial"/>
                <a:sym typeface="Arial"/>
              </a:rPr>
              <a:t>Testigo: </a:t>
            </a:r>
            <a:r>
              <a:rPr lang="es-PE" sz="1800">
                <a:solidFill>
                  <a:schemeClr val="dk1"/>
                </a:solidFill>
                <a:latin typeface="Arial"/>
                <a:ea typeface="Arial"/>
                <a:cs typeface="Arial"/>
                <a:sym typeface="Arial"/>
              </a:rPr>
              <a:t>15 o 20 metros.</a:t>
            </a:r>
            <a:endParaRPr/>
          </a:p>
        </p:txBody>
      </p:sp>
      <p:pic>
        <p:nvPicPr>
          <p:cNvPr id="416" name="Google Shape;416;p52"/>
          <p:cNvPicPr preferRelativeResize="0"/>
          <p:nvPr/>
        </p:nvPicPr>
        <p:blipFill rotWithShape="1">
          <a:blip r:embed="rId3">
            <a:alphaModFix/>
          </a:blip>
          <a:srcRect b="0" l="0" r="0" t="0"/>
          <a:stretch/>
        </p:blipFill>
        <p:spPr>
          <a:xfrm>
            <a:off x="7161726" y="2073498"/>
            <a:ext cx="2153857" cy="21538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3"/>
          <p:cNvSpPr/>
          <p:nvPr/>
        </p:nvSpPr>
        <p:spPr>
          <a:xfrm>
            <a:off x="1168400" y="736600"/>
            <a:ext cx="5451341"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PE" sz="1800">
                <a:solidFill>
                  <a:schemeClr val="dk1"/>
                </a:solidFill>
                <a:latin typeface="Arial"/>
                <a:ea typeface="Arial"/>
                <a:cs typeface="Arial"/>
                <a:sym typeface="Arial"/>
              </a:rPr>
              <a:t>Defensor: ¿Puede recordar como estaba vestida la victima?</a:t>
            </a:r>
            <a:endParaRPr/>
          </a:p>
          <a:p>
            <a:pPr indent="0" lvl="0" marL="0" marR="0" rtl="0" algn="l">
              <a:spcBef>
                <a:spcPts val="0"/>
              </a:spcBef>
              <a:spcAft>
                <a:spcPts val="0"/>
              </a:spcAft>
              <a:buNone/>
            </a:pPr>
            <a:r>
              <a:rPr lang="es-PE"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s-PE" sz="1800">
                <a:solidFill>
                  <a:schemeClr val="dk1"/>
                </a:solidFill>
                <a:latin typeface="Arial"/>
                <a:ea typeface="Arial"/>
                <a:cs typeface="Arial"/>
                <a:sym typeface="Arial"/>
              </a:rPr>
              <a:t>Testigo: No.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Defensor: ¿Usted usa lentes?.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Testigo: Si.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Defensor: ¿Los tenía puesto ése día?.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Testigo : No.</a:t>
            </a:r>
            <a:endParaRPr/>
          </a:p>
        </p:txBody>
      </p:sp>
      <p:sp>
        <p:nvSpPr>
          <p:cNvPr id="422" name="Google Shape;422;p53"/>
          <p:cNvSpPr/>
          <p:nvPr/>
        </p:nvSpPr>
        <p:spPr>
          <a:xfrm flipH="1">
            <a:off x="1168399" y="3719243"/>
            <a:ext cx="6185437"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En este contrainterrogatorio se conocen las respuestas, permitiéndose preguntar por qué, dado que se conoce la respuesta; no se debe caer en la tentación de indagar.</a:t>
            </a:r>
            <a:endParaRPr sz="1800">
              <a:solidFill>
                <a:schemeClr val="dk1"/>
              </a:solidFill>
              <a:latin typeface="Arial"/>
              <a:ea typeface="Arial"/>
              <a:cs typeface="Arial"/>
              <a:sym typeface="Arial"/>
            </a:endParaRPr>
          </a:p>
        </p:txBody>
      </p:sp>
      <p:pic>
        <p:nvPicPr>
          <p:cNvPr id="423" name="Google Shape;423;p53"/>
          <p:cNvPicPr preferRelativeResize="0"/>
          <p:nvPr/>
        </p:nvPicPr>
        <p:blipFill rotWithShape="1">
          <a:blip r:embed="rId3">
            <a:alphaModFix/>
          </a:blip>
          <a:srcRect b="0" l="0" r="0" t="0"/>
          <a:stretch/>
        </p:blipFill>
        <p:spPr>
          <a:xfrm>
            <a:off x="7767033" y="1565386"/>
            <a:ext cx="2153857" cy="21538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4"/>
          <p:cNvSpPr/>
          <p:nvPr/>
        </p:nvSpPr>
        <p:spPr>
          <a:xfrm>
            <a:off x="231820" y="309093"/>
            <a:ext cx="6684135" cy="563231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Durante el contraexamen resulta fundamental utilizar preguntas sugestivas y cerradas: Por pregunta sugestiva sugestiva se entiende la afirmación de un hecho formulado en términos interrogativos , permite limitar y controlar la respuesta del testigo al tema específico de la pregunta . </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Ejemplo: Defensor: ¿Usted estaba sentado en el interior de su casa?</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Testigo: Si.</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Defensor: ¿Sentado en el sofá?.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Testigo: Si.</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Defensor: ¿Y ése sofá le da la espalda a la ventana?.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Testigo: Si.</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Defensor: No hay más preguntas</a:t>
            </a:r>
            <a:endParaRPr sz="1800">
              <a:solidFill>
                <a:schemeClr val="dk1"/>
              </a:solidFill>
              <a:latin typeface="Arial"/>
              <a:ea typeface="Arial"/>
              <a:cs typeface="Arial"/>
              <a:sym typeface="Arial"/>
            </a:endParaRPr>
          </a:p>
        </p:txBody>
      </p:sp>
      <p:pic>
        <p:nvPicPr>
          <p:cNvPr id="429" name="Google Shape;429;p54"/>
          <p:cNvPicPr preferRelativeResize="0"/>
          <p:nvPr/>
        </p:nvPicPr>
        <p:blipFill rotWithShape="1">
          <a:blip r:embed="rId3">
            <a:alphaModFix/>
          </a:blip>
          <a:srcRect b="0" l="0" r="0" t="0"/>
          <a:stretch/>
        </p:blipFill>
        <p:spPr>
          <a:xfrm>
            <a:off x="8333703" y="2048319"/>
            <a:ext cx="2153857" cy="21538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5"/>
          <p:cNvSpPr txBox="1"/>
          <p:nvPr>
            <p:ph type="title"/>
          </p:nvPr>
        </p:nvSpPr>
        <p:spPr>
          <a:xfrm>
            <a:off x="2082800" y="101601"/>
            <a:ext cx="8999882" cy="118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Impact"/>
              <a:buNone/>
            </a:pPr>
            <a:r>
              <a:rPr lang="es-PE" sz="4000"/>
              <a:t>CATALOGO DE OBJECIONES </a:t>
            </a:r>
            <a:endParaRPr sz="4000"/>
          </a:p>
        </p:txBody>
      </p:sp>
      <p:sp>
        <p:nvSpPr>
          <p:cNvPr id="435" name="Google Shape;435;p55"/>
          <p:cNvSpPr/>
          <p:nvPr/>
        </p:nvSpPr>
        <p:spPr>
          <a:xfrm>
            <a:off x="635000" y="1282702"/>
            <a:ext cx="8509000" cy="369331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Cuando la pregunta es sugestiva en el examen directo.</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Cuando la pregunta es repetitiva. </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Cuando la pregunta es compuesta.</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Cuando la pregunta asume hechos no acreditados </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Cuando la pregunta es ambigua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Cuando la pregunta es especulativa y supone hechos que no sucedieron.</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Pregunta capciosa encierra un engaño o confusión.</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El testigo no responde lo que se le pregunta (respuestas claras y concretas) en este caso se debe evaluar estratégicamente.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El testigo emite opinión y no es perito.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Hacer comentarios luego de cada respuesta al testigo, los comentarios y argumentaciones no constituyen prueba en el proceso.</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 irrespetuosidad con los testigos.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6"/>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accent1"/>
              </a:buClr>
              <a:buSzPts val="7200"/>
              <a:buFont typeface="Impact"/>
              <a:buNone/>
            </a:pPr>
            <a:r>
              <a:rPr lang="es-PE" sz="7200"/>
              <a:t>ALEGATO DE CLAUSURA EN EL NUEVO MODELO PROCESAL PENAL</a:t>
            </a:r>
            <a:endParaRPr sz="7200"/>
          </a:p>
        </p:txBody>
      </p:sp>
      <p:sp>
        <p:nvSpPr>
          <p:cNvPr id="441" name="Google Shape;441;p56"/>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p>
            <a:pPr indent="0" lvl="0" marL="0" rtl="0" algn="r">
              <a:lnSpc>
                <a:spcPct val="120000"/>
              </a:lnSpc>
              <a:spcBef>
                <a:spcPts val="0"/>
              </a:spcBef>
              <a:spcAft>
                <a:spcPts val="0"/>
              </a:spcAft>
              <a:buSzPts val="4480"/>
              <a:buNone/>
            </a:pPr>
            <a:r>
              <a:rPr lang="es-PE"/>
              <a:t>ABOG. SERGIO EMERSON CHÁVEZ PANDURO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7"/>
          <p:cNvSpPr/>
          <p:nvPr/>
        </p:nvSpPr>
        <p:spPr>
          <a:xfrm>
            <a:off x="3048000" y="1911927"/>
            <a:ext cx="6095999"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2400">
                <a:solidFill>
                  <a:schemeClr val="dk1"/>
                </a:solidFill>
                <a:latin typeface="Arial Narrow"/>
                <a:ea typeface="Arial Narrow"/>
                <a:cs typeface="Arial Narrow"/>
                <a:sym typeface="Arial Narrow"/>
              </a:rPr>
              <a:t>Alegato de Clausura. Culminación del juicio oral.  ¡En muchos casos, el juicio se puede ganar o perder en este momento!. Última oportunidad de comunicarse directamente con el juzgador. Resume por qué se debe fallar a favor de usted.</a:t>
            </a:r>
            <a:endParaRPr/>
          </a:p>
        </p:txBody>
      </p:sp>
      <p:sp>
        <p:nvSpPr>
          <p:cNvPr id="447" name="Google Shape;447;p57"/>
          <p:cNvSpPr/>
          <p:nvPr/>
        </p:nvSpPr>
        <p:spPr>
          <a:xfrm>
            <a:off x="370611" y="2296389"/>
            <a:ext cx="1797627" cy="1226128"/>
          </a:xfrm>
          <a:prstGeom prst="ellipse">
            <a:avLst/>
          </a:prstGeom>
          <a:solidFill>
            <a:srgbClr val="BCCDD1"/>
          </a:solidFill>
          <a:ln cap="flat" cmpd="sng" w="9525">
            <a:solidFill>
              <a:srgbClr val="4F76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Alegato de calusura </a:t>
            </a:r>
            <a:endParaRPr sz="1800">
              <a:solidFill>
                <a:schemeClr val="dk1"/>
              </a:solidFill>
              <a:latin typeface="Impact"/>
              <a:ea typeface="Impact"/>
              <a:cs typeface="Impact"/>
              <a:sym typeface="Impact"/>
            </a:endParaRPr>
          </a:p>
        </p:txBody>
      </p:sp>
      <p:sp>
        <p:nvSpPr>
          <p:cNvPr id="448" name="Google Shape;448;p57"/>
          <p:cNvSpPr/>
          <p:nvPr/>
        </p:nvSpPr>
        <p:spPr>
          <a:xfrm>
            <a:off x="2358737" y="1995055"/>
            <a:ext cx="498764" cy="1984663"/>
          </a:xfrm>
          <a:prstGeom prst="leftBrace">
            <a:avLst>
              <a:gd fmla="val 8333"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p:nvPr/>
        </p:nvSpPr>
        <p:spPr>
          <a:xfrm>
            <a:off x="4675031" y="2601532"/>
            <a:ext cx="5550793"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PE" sz="1800" u="none" cap="none" strike="noStrike">
                <a:solidFill>
                  <a:schemeClr val="dk1"/>
                </a:solidFill>
                <a:latin typeface="Arial"/>
                <a:ea typeface="Arial"/>
                <a:cs typeface="Arial"/>
                <a:sym typeface="Arial"/>
              </a:rPr>
              <a:t>El objetivo central de las partes que participan en el Juzgamiento, es establecer su caso, como el más creíble, aquel que logra explicar mejor la prueba. Establece nuestro caso como el más creíble, ante los ojos del Juzgador, exige conocimiento en las </a:t>
            </a:r>
            <a:r>
              <a:rPr b="1" i="0" lang="es-PE" sz="1800" u="none" cap="none" strike="noStrike">
                <a:solidFill>
                  <a:schemeClr val="dk1"/>
                </a:solidFill>
                <a:latin typeface="Arial"/>
                <a:ea typeface="Arial"/>
                <a:cs typeface="Arial"/>
                <a:sym typeface="Arial"/>
              </a:rPr>
              <a:t>Técnicas Técnicas de Litigación Oral</a:t>
            </a:r>
            <a:r>
              <a:rPr b="0" i="0" lang="es-PE" sz="1800" u="none" cap="none" strike="noStrike">
                <a:solidFill>
                  <a:schemeClr val="dk1"/>
                </a:solidFill>
                <a:latin typeface="Arial"/>
                <a:ea typeface="Arial"/>
                <a:cs typeface="Arial"/>
                <a:sym typeface="Arial"/>
              </a:rPr>
              <a:t>, estas comprenden:</a:t>
            </a:r>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s-PE"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91" name="Google Shape;191;p22"/>
          <p:cNvSpPr txBox="1"/>
          <p:nvPr/>
        </p:nvSpPr>
        <p:spPr>
          <a:xfrm>
            <a:off x="2446986" y="515155"/>
            <a:ext cx="6903076"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PE" sz="4400" u="none" cap="none" strike="noStrike">
                <a:solidFill>
                  <a:srgbClr val="00B0F0"/>
                </a:solidFill>
                <a:latin typeface="Impact"/>
                <a:ea typeface="Impact"/>
                <a:cs typeface="Impact"/>
                <a:sym typeface="Impact"/>
              </a:rPr>
              <a:t>Técnicas de Litigación Oral </a:t>
            </a:r>
            <a:endParaRPr b="0" i="0" sz="4400" u="none" cap="none" strike="noStrike">
              <a:solidFill>
                <a:srgbClr val="00B0F0"/>
              </a:solidFill>
              <a:latin typeface="Impact"/>
              <a:ea typeface="Impact"/>
              <a:cs typeface="Impact"/>
              <a:sym typeface="Impact"/>
            </a:endParaRPr>
          </a:p>
        </p:txBody>
      </p:sp>
      <p:sp>
        <p:nvSpPr>
          <p:cNvPr id="192" name="Google Shape;192;p22"/>
          <p:cNvSpPr/>
          <p:nvPr/>
        </p:nvSpPr>
        <p:spPr>
          <a:xfrm>
            <a:off x="425003" y="2348219"/>
            <a:ext cx="1931831" cy="1841679"/>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TÉCNICAS DE LITIGACIÓN ORAL</a:t>
            </a:r>
            <a:endParaRPr b="0" i="0" sz="1800" u="none" cap="none" strike="noStrike">
              <a:solidFill>
                <a:schemeClr val="lt1"/>
              </a:solidFill>
              <a:latin typeface="Impact"/>
              <a:ea typeface="Impact"/>
              <a:cs typeface="Impact"/>
              <a:sym typeface="Impact"/>
            </a:endParaRPr>
          </a:p>
        </p:txBody>
      </p:sp>
      <p:sp>
        <p:nvSpPr>
          <p:cNvPr id="193" name="Google Shape;193;p22"/>
          <p:cNvSpPr/>
          <p:nvPr/>
        </p:nvSpPr>
        <p:spPr>
          <a:xfrm>
            <a:off x="3026535" y="3009307"/>
            <a:ext cx="785611" cy="671876"/>
          </a:xfrm>
          <a:prstGeom prst="rightArrow">
            <a:avLst>
              <a:gd fmla="val 50000" name="adj1"/>
              <a:gd fmla="val 50000" name="adj2"/>
            </a:avLst>
          </a:prstGeom>
          <a:solidFill>
            <a:schemeClr val="accent1"/>
          </a:solidFill>
          <a:ln cap="flat" cmpd="sng" w="19050">
            <a:solidFill>
              <a:srgbClr val="860A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mpact"/>
              <a:ea typeface="Impact"/>
              <a:cs typeface="Impact"/>
              <a:sym typeface="Impac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p:nvPr/>
        </p:nvSpPr>
        <p:spPr>
          <a:xfrm>
            <a:off x="3522517" y="613064"/>
            <a:ext cx="5621482" cy="147732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Narrow"/>
                <a:ea typeface="Arial Narrow"/>
                <a:cs typeface="Arial Narrow"/>
                <a:sym typeface="Arial Narrow"/>
              </a:rPr>
              <a:t>Convencer a los Jueces que nuestras proposiciones fácticas que han sido acreditadas son, además exactas.  Sólo se pueden mencionar las pruebas que han sido incorporadas y registradas en la audiencia. Jamás debemos exagerar la prueba. Los Jueces han estado presentes en la Audiencia y no les podemos mentir</a:t>
            </a:r>
            <a:endParaRPr/>
          </a:p>
        </p:txBody>
      </p:sp>
      <p:sp>
        <p:nvSpPr>
          <p:cNvPr id="454" name="Google Shape;454;p58"/>
          <p:cNvSpPr/>
          <p:nvPr/>
        </p:nvSpPr>
        <p:spPr>
          <a:xfrm>
            <a:off x="322118" y="1944009"/>
            <a:ext cx="1756064" cy="1413164"/>
          </a:xfrm>
          <a:prstGeom prst="ellipse">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Objetivos del Alegato de Clausura </a:t>
            </a:r>
            <a:endParaRPr sz="1800">
              <a:solidFill>
                <a:schemeClr val="lt1"/>
              </a:solidFill>
              <a:latin typeface="Impact"/>
              <a:ea typeface="Impact"/>
              <a:cs typeface="Impact"/>
              <a:sym typeface="Impact"/>
            </a:endParaRPr>
          </a:p>
        </p:txBody>
      </p:sp>
      <p:sp>
        <p:nvSpPr>
          <p:cNvPr id="455" name="Google Shape;455;p58"/>
          <p:cNvSpPr/>
          <p:nvPr/>
        </p:nvSpPr>
        <p:spPr>
          <a:xfrm>
            <a:off x="2337955" y="1070264"/>
            <a:ext cx="924789" cy="3210791"/>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
        <p:nvSpPr>
          <p:cNvPr id="456" name="Google Shape;456;p58"/>
          <p:cNvSpPr/>
          <p:nvPr/>
        </p:nvSpPr>
        <p:spPr>
          <a:xfrm>
            <a:off x="3522518" y="3543300"/>
            <a:ext cx="5621482"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Narrow"/>
                <a:ea typeface="Arial Narrow"/>
                <a:cs typeface="Arial Narrow"/>
                <a:sym typeface="Arial Narrow"/>
              </a:rPr>
              <a:t>No basta, con consideraciones legales, deben tenerse en consideración elementos que guardan relación con la razonabilidad, proporcionalidad y coherencia de la petición que realiza.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p:nvPr/>
        </p:nvSpPr>
        <p:spPr>
          <a:xfrm>
            <a:off x="1897870" y="1865899"/>
            <a:ext cx="760657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PE" sz="4000">
                <a:solidFill>
                  <a:schemeClr val="accent4"/>
                </a:solidFill>
                <a:latin typeface="Impact"/>
                <a:ea typeface="Impact"/>
                <a:cs typeface="Impact"/>
                <a:sym typeface="Impact"/>
              </a:rPr>
              <a:t>Recomendaciones en la Estructura </a:t>
            </a:r>
            <a:endParaRPr/>
          </a:p>
          <a:p>
            <a:pPr indent="0" lvl="0" marL="0" marR="0" rtl="0" algn="ctr">
              <a:spcBef>
                <a:spcPts val="0"/>
              </a:spcBef>
              <a:spcAft>
                <a:spcPts val="0"/>
              </a:spcAft>
              <a:buNone/>
            </a:pPr>
            <a:r>
              <a:rPr b="1" lang="es-PE" sz="4000">
                <a:solidFill>
                  <a:schemeClr val="accent4"/>
                </a:solidFill>
                <a:latin typeface="Impact"/>
                <a:ea typeface="Impact"/>
                <a:cs typeface="Impact"/>
                <a:sym typeface="Impact"/>
              </a:rPr>
              <a:t>Del Alegato de Clausura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0"/>
          <p:cNvSpPr/>
          <p:nvPr/>
        </p:nvSpPr>
        <p:spPr>
          <a:xfrm>
            <a:off x="1392382" y="1859972"/>
            <a:ext cx="8884226" cy="2677656"/>
          </a:xfrm>
          <a:prstGeom prst="rect">
            <a:avLst/>
          </a:prstGeom>
          <a:noFill/>
          <a:ln>
            <a:noFill/>
          </a:ln>
        </p:spPr>
        <p:txBody>
          <a:bodyPr anchorCtr="0" anchor="t" bIns="45700" lIns="91425" spcFirstLastPara="1" rIns="91425" wrap="square" tIns="45700">
            <a:noAutofit/>
          </a:bodyPr>
          <a:lstStyle/>
          <a:p>
            <a:pPr indent="-514350" lvl="0" marL="514350" marR="0" rtl="0" algn="just">
              <a:spcBef>
                <a:spcPts val="0"/>
              </a:spcBef>
              <a:spcAft>
                <a:spcPts val="0"/>
              </a:spcAft>
              <a:buClr>
                <a:schemeClr val="dk1"/>
              </a:buClr>
              <a:buSzPts val="2400"/>
              <a:buFont typeface="Arial Narrow"/>
              <a:buAutoNum type="alphaLcParenR"/>
            </a:pPr>
            <a:r>
              <a:rPr lang="es-PE" sz="2400">
                <a:solidFill>
                  <a:schemeClr val="dk1"/>
                </a:solidFill>
                <a:latin typeface="Arial Narrow"/>
                <a:ea typeface="Arial Narrow"/>
                <a:cs typeface="Arial Narrow"/>
                <a:sym typeface="Arial Narrow"/>
              </a:rPr>
              <a:t>Introducción donde se haga referencia a la teoría del caso. </a:t>
            </a:r>
            <a:endParaRPr sz="2400">
              <a:solidFill>
                <a:schemeClr val="dk1"/>
              </a:solidFill>
              <a:latin typeface="Arial Narrow"/>
              <a:ea typeface="Arial Narrow"/>
              <a:cs typeface="Arial Narrow"/>
              <a:sym typeface="Arial Narrow"/>
            </a:endParaRPr>
          </a:p>
          <a:p>
            <a:pPr indent="-514350" lvl="0" marL="514350" marR="0" rtl="0" algn="just">
              <a:spcBef>
                <a:spcPts val="0"/>
              </a:spcBef>
              <a:spcAft>
                <a:spcPts val="0"/>
              </a:spcAft>
              <a:buClr>
                <a:schemeClr val="dk1"/>
              </a:buClr>
              <a:buSzPts val="2400"/>
              <a:buFont typeface="Arial Narrow"/>
              <a:buAutoNum type="alphaLcParenR"/>
            </a:pPr>
            <a:r>
              <a:rPr lang="es-PE" sz="2400">
                <a:solidFill>
                  <a:schemeClr val="dk1"/>
                </a:solidFill>
                <a:latin typeface="Arial Narrow"/>
                <a:ea typeface="Arial Narrow"/>
                <a:cs typeface="Arial Narrow"/>
                <a:sym typeface="Arial Narrow"/>
              </a:rPr>
              <a:t>Breve descripción de los hechos para colocar al juzgador en posición de recordar los ya discutidos.</a:t>
            </a:r>
            <a:endParaRPr/>
          </a:p>
          <a:p>
            <a:pPr indent="-514350" lvl="0" marL="514350" marR="0" rtl="0" algn="just">
              <a:spcBef>
                <a:spcPts val="0"/>
              </a:spcBef>
              <a:spcAft>
                <a:spcPts val="0"/>
              </a:spcAft>
              <a:buClr>
                <a:schemeClr val="dk1"/>
              </a:buClr>
              <a:buSzPts val="2400"/>
              <a:buFont typeface="Arial Narrow"/>
              <a:buAutoNum type="alphaLcParenR"/>
            </a:pPr>
            <a:r>
              <a:rPr lang="es-PE" sz="2400">
                <a:solidFill>
                  <a:schemeClr val="dk1"/>
                </a:solidFill>
                <a:latin typeface="Arial Narrow"/>
                <a:ea typeface="Arial Narrow"/>
                <a:cs typeface="Arial Narrow"/>
                <a:sym typeface="Arial Narrow"/>
              </a:rPr>
              <a:t> Análisis de la prueba incorporada durante el proceso, que apoye sus alegaciones y aquellas que desacredite las de la parte adversa. </a:t>
            </a:r>
            <a:endParaRPr sz="2400">
              <a:solidFill>
                <a:schemeClr val="dk1"/>
              </a:solidFill>
              <a:latin typeface="Arial Narrow"/>
              <a:ea typeface="Arial Narrow"/>
              <a:cs typeface="Arial Narrow"/>
              <a:sym typeface="Arial Narrow"/>
            </a:endParaRPr>
          </a:p>
          <a:p>
            <a:pPr indent="-514350" lvl="0" marL="514350" marR="0" rtl="0" algn="just">
              <a:spcBef>
                <a:spcPts val="0"/>
              </a:spcBef>
              <a:spcAft>
                <a:spcPts val="0"/>
              </a:spcAft>
              <a:buClr>
                <a:schemeClr val="dk1"/>
              </a:buClr>
              <a:buSzPts val="2400"/>
              <a:buFont typeface="Arial Narrow"/>
              <a:buAutoNum type="alphaLcParenR"/>
            </a:pPr>
            <a:r>
              <a:rPr lang="es-PE" sz="2400">
                <a:solidFill>
                  <a:schemeClr val="dk1"/>
                </a:solidFill>
                <a:latin typeface="Arial Narrow"/>
                <a:ea typeface="Arial Narrow"/>
                <a:cs typeface="Arial Narrow"/>
                <a:sym typeface="Arial Narrow"/>
              </a:rPr>
              <a:t>d) Finalmente una discusión de las normas jurídicas aplicables al caso y como estas favorecen al caso.</a:t>
            </a:r>
            <a:endParaRPr/>
          </a:p>
        </p:txBody>
      </p:sp>
      <p:sp>
        <p:nvSpPr>
          <p:cNvPr id="467" name="Google Shape;467;p60"/>
          <p:cNvSpPr/>
          <p:nvPr/>
        </p:nvSpPr>
        <p:spPr>
          <a:xfrm>
            <a:off x="1527464" y="332509"/>
            <a:ext cx="8437418"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PE" sz="4000">
                <a:solidFill>
                  <a:schemeClr val="accent4"/>
                </a:solidFill>
                <a:latin typeface="Impact"/>
                <a:ea typeface="Impact"/>
                <a:cs typeface="Impact"/>
                <a:sym typeface="Impact"/>
              </a:rPr>
              <a:t>Recomendaciones en la Estructura </a:t>
            </a:r>
            <a:endParaRPr/>
          </a:p>
          <a:p>
            <a:pPr indent="0" lvl="0" marL="0" marR="0" rtl="0" algn="ctr">
              <a:spcBef>
                <a:spcPts val="0"/>
              </a:spcBef>
              <a:spcAft>
                <a:spcPts val="0"/>
              </a:spcAft>
              <a:buNone/>
            </a:pPr>
            <a:r>
              <a:rPr b="1" lang="es-PE" sz="4000">
                <a:solidFill>
                  <a:schemeClr val="accent4"/>
                </a:solidFill>
                <a:latin typeface="Impact"/>
                <a:ea typeface="Impact"/>
                <a:cs typeface="Impact"/>
                <a:sym typeface="Impact"/>
              </a:rPr>
              <a:t>Del Alegato de Clausura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1"/>
          <p:cNvSpPr/>
          <p:nvPr/>
        </p:nvSpPr>
        <p:spPr>
          <a:xfrm flipH="1">
            <a:off x="1267689" y="1133114"/>
            <a:ext cx="8853055"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e) Claro y directo, en el alegato final se emiten conclusiones acerca de la prueba actuada en el Juicio oral.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f) Coherencia lógica, ser coherente con nuestra teoría del caso.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g) Captar la atención del juzgador. Una forma de captar su atención es comenzando la argumentación con una pregunta o premisa impactante.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h) No leer los alegatos de clausura.</a:t>
            </a:r>
            <a:endParaRPr/>
          </a:p>
        </p:txBody>
      </p:sp>
      <p:sp>
        <p:nvSpPr>
          <p:cNvPr id="473" name="Google Shape;473;p61"/>
          <p:cNvSpPr/>
          <p:nvPr/>
        </p:nvSpPr>
        <p:spPr>
          <a:xfrm>
            <a:off x="789709" y="332509"/>
            <a:ext cx="957002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PE" sz="3600">
                <a:solidFill>
                  <a:schemeClr val="accent4"/>
                </a:solidFill>
                <a:latin typeface="Aharoni"/>
                <a:ea typeface="Aharoni"/>
                <a:cs typeface="Aharoni"/>
                <a:sym typeface="Aharoni"/>
              </a:rPr>
              <a:t>Recomendaciones en la Estructura </a:t>
            </a:r>
            <a:endParaRPr/>
          </a:p>
          <a:p>
            <a:pPr indent="0" lvl="0" marL="0" marR="0" rtl="0" algn="ctr">
              <a:spcBef>
                <a:spcPts val="0"/>
              </a:spcBef>
              <a:spcAft>
                <a:spcPts val="0"/>
              </a:spcAft>
              <a:buNone/>
            </a:pPr>
            <a:r>
              <a:rPr b="1" lang="es-PE" sz="3600">
                <a:solidFill>
                  <a:schemeClr val="accent4"/>
                </a:solidFill>
                <a:latin typeface="Aharoni"/>
                <a:ea typeface="Aharoni"/>
                <a:cs typeface="Aharoni"/>
                <a:sym typeface="Aharoni"/>
              </a:rPr>
              <a:t>Del Alegato de Clausura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2"/>
          <p:cNvSpPr/>
          <p:nvPr/>
        </p:nvSpPr>
        <p:spPr>
          <a:xfrm>
            <a:off x="876300" y="754210"/>
            <a:ext cx="5036128" cy="46782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PE" sz="3200">
                <a:solidFill>
                  <a:srgbClr val="002060"/>
                </a:solidFill>
                <a:latin typeface="Arial"/>
                <a:ea typeface="Arial"/>
                <a:cs typeface="Arial"/>
                <a:sym typeface="Arial"/>
              </a:rPr>
              <a:t>Características del Alegato de Conclusión </a:t>
            </a:r>
            <a:endParaRPr b="1" sz="3200">
              <a:solidFill>
                <a:srgbClr val="002060"/>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Brevedad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30 minutos suficiente, en la mayoría de los casos.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Lógica.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Segundo “sujetalibros”.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Primero fue Presentación Inicial.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“Libros” fue práctica de la prueba.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Segundo, parecido a Presentación Inicial, pero más argumentativo, vinculado con el primero y los libros.</a:t>
            </a:r>
            <a:endParaRPr/>
          </a:p>
        </p:txBody>
      </p:sp>
      <p:pic>
        <p:nvPicPr>
          <p:cNvPr id="479" name="Google Shape;479;p62"/>
          <p:cNvPicPr preferRelativeResize="0"/>
          <p:nvPr/>
        </p:nvPicPr>
        <p:blipFill rotWithShape="1">
          <a:blip r:embed="rId3">
            <a:alphaModFix/>
          </a:blip>
          <a:srcRect b="0" l="0" r="0" t="0"/>
          <a:stretch/>
        </p:blipFill>
        <p:spPr>
          <a:xfrm>
            <a:off x="6344948" y="966355"/>
            <a:ext cx="3588761" cy="4343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3"/>
          <p:cNvSpPr/>
          <p:nvPr/>
        </p:nvSpPr>
        <p:spPr>
          <a:xfrm>
            <a:off x="3740727" y="1080655"/>
            <a:ext cx="5403272" cy="3693319"/>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La importancia del primer minuto.</a:t>
            </a:r>
            <a:endParaRPr/>
          </a:p>
          <a:p>
            <a:pPr indent="0" lvl="0" marL="0" marR="0" rtl="0" algn="just">
              <a:spcBef>
                <a:spcPts val="0"/>
              </a:spcBef>
              <a:spcAft>
                <a:spcPts val="0"/>
              </a:spcAft>
              <a:buNone/>
            </a:pPr>
            <a:r>
              <a:rPr lang="es-PE" sz="1800">
                <a:solidFill>
                  <a:schemeClr val="dk1"/>
                </a:solidFill>
                <a:latin typeface="Arial"/>
                <a:ea typeface="Arial"/>
                <a:cs typeface="Arial"/>
                <a:sym typeface="Arial"/>
              </a:rPr>
              <a:t> </a:t>
            </a:r>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Repetición del tema </a:t>
            </a:r>
            <a:endParaRPr sz="1800">
              <a:solidFill>
                <a:schemeClr val="dk1"/>
              </a:solidFill>
              <a:latin typeface="Arial"/>
              <a:ea typeface="Arial"/>
              <a:cs typeface="Arial"/>
              <a:sym typeface="Arial"/>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Convicción/Entusiasmo</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Pero consistente con contexto o Eficiencia:</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 Tiempo</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Mensaje Claro </a:t>
            </a:r>
            <a:endParaRPr sz="1800">
              <a:solidFill>
                <a:schemeClr val="dk1"/>
              </a:solidFill>
              <a:latin typeface="Arial"/>
              <a:ea typeface="Arial"/>
              <a:cs typeface="Arial"/>
              <a:sym typeface="Arial"/>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Noto Sans Symbols"/>
              <a:buChar char="⮚"/>
            </a:pPr>
            <a:r>
              <a:rPr lang="es-PE" sz="1800">
                <a:solidFill>
                  <a:schemeClr val="dk1"/>
                </a:solidFill>
                <a:latin typeface="Arial"/>
                <a:ea typeface="Arial"/>
                <a:cs typeface="Arial"/>
                <a:sym typeface="Arial"/>
              </a:rPr>
              <a:t>Evite información superflua</a:t>
            </a:r>
            <a:endParaRPr/>
          </a:p>
        </p:txBody>
      </p:sp>
      <p:sp>
        <p:nvSpPr>
          <p:cNvPr id="485" name="Google Shape;485;p63"/>
          <p:cNvSpPr/>
          <p:nvPr/>
        </p:nvSpPr>
        <p:spPr>
          <a:xfrm>
            <a:off x="384465" y="1995055"/>
            <a:ext cx="2036618" cy="1667643"/>
          </a:xfrm>
          <a:prstGeom prst="ellipse">
            <a:avLst/>
          </a:prstGeom>
          <a:solidFill>
            <a:srgbClr val="D6D0C6"/>
          </a:solidFill>
          <a:ln cap="flat" cmpd="sng" w="9525">
            <a:solidFill>
              <a:srgbClr val="8378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400">
                <a:solidFill>
                  <a:schemeClr val="dk1"/>
                </a:solidFill>
                <a:latin typeface="Arial"/>
                <a:ea typeface="Arial"/>
                <a:cs typeface="Arial"/>
                <a:sym typeface="Arial"/>
              </a:rPr>
              <a:t>TÉCNICAS DEL ALEGATO DE CONCLUSIÓN </a:t>
            </a:r>
            <a:endParaRPr sz="1400">
              <a:solidFill>
                <a:schemeClr val="dk1"/>
              </a:solidFill>
              <a:latin typeface="Arial"/>
              <a:ea typeface="Arial"/>
              <a:cs typeface="Arial"/>
              <a:sym typeface="Arial"/>
            </a:endParaRPr>
          </a:p>
        </p:txBody>
      </p:sp>
      <p:sp>
        <p:nvSpPr>
          <p:cNvPr id="486" name="Google Shape;486;p63"/>
          <p:cNvSpPr/>
          <p:nvPr/>
        </p:nvSpPr>
        <p:spPr>
          <a:xfrm>
            <a:off x="2919844" y="1215736"/>
            <a:ext cx="436419" cy="3558238"/>
          </a:xfrm>
          <a:prstGeom prst="leftBrace">
            <a:avLst>
              <a:gd fmla="val 8333" name="adj1"/>
              <a:gd fmla="val 50000" name="adj2"/>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4"/>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860"/>
              <a:buFont typeface="Impact"/>
              <a:buNone/>
            </a:pPr>
            <a:br>
              <a:rPr lang="es-PE" sz="4860"/>
            </a:br>
            <a:br>
              <a:rPr lang="es-PE" sz="4860"/>
            </a:br>
            <a:br>
              <a:rPr lang="es-PE" sz="4860"/>
            </a:br>
            <a:br>
              <a:rPr lang="es-PE" sz="4860"/>
            </a:br>
            <a:r>
              <a:rPr lang="es-PE" sz="4860"/>
              <a:t>GRACIAS</a:t>
            </a:r>
            <a:endParaRPr sz="486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p:nvPr/>
        </p:nvSpPr>
        <p:spPr>
          <a:xfrm>
            <a:off x="342900" y="2627291"/>
            <a:ext cx="2361663" cy="669701"/>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Técnicas de Litigación oral </a:t>
            </a:r>
            <a:endParaRPr b="0" i="0" sz="1800" u="none" cap="none" strike="noStrike">
              <a:solidFill>
                <a:schemeClr val="lt1"/>
              </a:solidFill>
              <a:latin typeface="Impact"/>
              <a:ea typeface="Impact"/>
              <a:cs typeface="Impact"/>
              <a:sym typeface="Impact"/>
            </a:endParaRPr>
          </a:p>
        </p:txBody>
      </p:sp>
      <p:sp>
        <p:nvSpPr>
          <p:cNvPr id="199" name="Google Shape;199;p23"/>
          <p:cNvSpPr/>
          <p:nvPr/>
        </p:nvSpPr>
        <p:spPr>
          <a:xfrm>
            <a:off x="2833350" y="540912"/>
            <a:ext cx="772735" cy="5215943"/>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Impact"/>
              <a:ea typeface="Impact"/>
              <a:cs typeface="Impact"/>
              <a:sym typeface="Impact"/>
            </a:endParaRPr>
          </a:p>
        </p:txBody>
      </p:sp>
      <p:sp>
        <p:nvSpPr>
          <p:cNvPr id="200" name="Google Shape;200;p23"/>
          <p:cNvSpPr/>
          <p:nvPr/>
        </p:nvSpPr>
        <p:spPr>
          <a:xfrm>
            <a:off x="3908738" y="238259"/>
            <a:ext cx="3206839" cy="811369"/>
          </a:xfrm>
          <a:prstGeom prst="roundRect">
            <a:avLst>
              <a:gd fmla="val 16667" name="adj"/>
            </a:avLst>
          </a:prstGeom>
          <a:solidFill>
            <a:schemeClr val="accent6"/>
          </a:solidFill>
          <a:ln cap="flat" cmpd="sng" w="19050">
            <a:solidFill>
              <a:srgbClr val="5D53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Elaboración de la Teoría del Caso </a:t>
            </a:r>
            <a:endParaRPr b="0" i="0" sz="1800" u="none" cap="none" strike="noStrike">
              <a:solidFill>
                <a:schemeClr val="lt1"/>
              </a:solidFill>
              <a:latin typeface="Impact"/>
              <a:ea typeface="Impact"/>
              <a:cs typeface="Impact"/>
              <a:sym typeface="Impact"/>
            </a:endParaRPr>
          </a:p>
        </p:txBody>
      </p:sp>
      <p:sp>
        <p:nvSpPr>
          <p:cNvPr id="201" name="Google Shape;201;p23"/>
          <p:cNvSpPr/>
          <p:nvPr/>
        </p:nvSpPr>
        <p:spPr>
          <a:xfrm>
            <a:off x="7328077" y="109469"/>
            <a:ext cx="450761" cy="1120462"/>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Impact"/>
              <a:ea typeface="Impact"/>
              <a:cs typeface="Impact"/>
              <a:sym typeface="Impact"/>
            </a:endParaRPr>
          </a:p>
        </p:txBody>
      </p:sp>
      <p:sp>
        <p:nvSpPr>
          <p:cNvPr id="202" name="Google Shape;202;p23"/>
          <p:cNvSpPr/>
          <p:nvPr/>
        </p:nvSpPr>
        <p:spPr>
          <a:xfrm>
            <a:off x="7917288" y="-64395"/>
            <a:ext cx="1918952" cy="631065"/>
          </a:xfrm>
          <a:prstGeom prst="roundRect">
            <a:avLst>
              <a:gd fmla="val 16667" name="adj"/>
            </a:avLst>
          </a:prstGeom>
          <a:solidFill>
            <a:srgbClr val="BCCDD1"/>
          </a:solidFill>
          <a:ln cap="flat" cmpd="sng" w="9525">
            <a:solidFill>
              <a:srgbClr val="4F76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dk1"/>
                </a:solidFill>
                <a:latin typeface="Impact"/>
                <a:ea typeface="Impact"/>
                <a:cs typeface="Impact"/>
                <a:sym typeface="Impact"/>
              </a:rPr>
              <a:t>Ministerio Público </a:t>
            </a:r>
            <a:endParaRPr b="0" i="0" sz="1800" u="none" cap="none" strike="noStrike">
              <a:solidFill>
                <a:schemeClr val="dk1"/>
              </a:solidFill>
              <a:latin typeface="Impact"/>
              <a:ea typeface="Impact"/>
              <a:cs typeface="Impact"/>
              <a:sym typeface="Impact"/>
            </a:endParaRPr>
          </a:p>
        </p:txBody>
      </p:sp>
      <p:sp>
        <p:nvSpPr>
          <p:cNvPr id="203" name="Google Shape;203;p23"/>
          <p:cNvSpPr/>
          <p:nvPr/>
        </p:nvSpPr>
        <p:spPr>
          <a:xfrm>
            <a:off x="7917288" y="850006"/>
            <a:ext cx="1931831" cy="553792"/>
          </a:xfrm>
          <a:prstGeom prst="roundRect">
            <a:avLst>
              <a:gd fmla="val 16667" name="adj"/>
            </a:avLst>
          </a:prstGeom>
          <a:blipFill rotWithShape="1">
            <a:blip r:embed="rId3">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Abogado Defensor </a:t>
            </a:r>
            <a:endParaRPr b="0" i="0" sz="1800" u="none" cap="none" strike="noStrike">
              <a:solidFill>
                <a:schemeClr val="lt1"/>
              </a:solidFill>
              <a:latin typeface="Impact"/>
              <a:ea typeface="Impact"/>
              <a:cs typeface="Impact"/>
              <a:sym typeface="Impact"/>
            </a:endParaRPr>
          </a:p>
        </p:txBody>
      </p:sp>
      <p:sp>
        <p:nvSpPr>
          <p:cNvPr id="204" name="Google Shape;204;p23"/>
          <p:cNvSpPr/>
          <p:nvPr/>
        </p:nvSpPr>
        <p:spPr>
          <a:xfrm>
            <a:off x="10016544" y="251137"/>
            <a:ext cx="283335" cy="206062"/>
          </a:xfrm>
          <a:prstGeom prst="rightArrow">
            <a:avLst>
              <a:gd fmla="val 50000" name="adj1"/>
              <a:gd fmla="val 50000" name="adj2"/>
            </a:avLst>
          </a:prstGeom>
          <a:solidFill>
            <a:schemeClr val="accent1"/>
          </a:solidFill>
          <a:ln cap="flat" cmpd="sng" w="19050">
            <a:solidFill>
              <a:srgbClr val="860A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mpact"/>
              <a:ea typeface="Impact"/>
              <a:cs typeface="Impact"/>
              <a:sym typeface="Impact"/>
            </a:endParaRPr>
          </a:p>
        </p:txBody>
      </p:sp>
      <p:sp>
        <p:nvSpPr>
          <p:cNvPr id="205" name="Google Shape;205;p23"/>
          <p:cNvSpPr/>
          <p:nvPr/>
        </p:nvSpPr>
        <p:spPr>
          <a:xfrm>
            <a:off x="10515598" y="38635"/>
            <a:ext cx="1004552" cy="631065"/>
          </a:xfrm>
          <a:prstGeom prst="roundRect">
            <a:avLst>
              <a:gd fmla="val 16667" name="adj"/>
            </a:avLst>
          </a:prstGeom>
          <a:blipFill rotWithShape="1">
            <a:blip r:embed="rId4">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Fiscal</a:t>
            </a:r>
            <a:endParaRPr b="0" i="0" sz="1800" u="none" cap="none" strike="noStrike">
              <a:solidFill>
                <a:schemeClr val="lt1"/>
              </a:solidFill>
              <a:latin typeface="Impact"/>
              <a:ea typeface="Impact"/>
              <a:cs typeface="Impact"/>
              <a:sym typeface="Impact"/>
            </a:endParaRPr>
          </a:p>
        </p:txBody>
      </p:sp>
      <p:sp>
        <p:nvSpPr>
          <p:cNvPr id="206" name="Google Shape;206;p23"/>
          <p:cNvSpPr/>
          <p:nvPr/>
        </p:nvSpPr>
        <p:spPr>
          <a:xfrm>
            <a:off x="4014987" y="3580325"/>
            <a:ext cx="3171424" cy="669701"/>
          </a:xfrm>
          <a:prstGeom prst="roundRect">
            <a:avLst>
              <a:gd fmla="val 16667" name="adj"/>
            </a:avLst>
          </a:prstGeom>
          <a:blipFill rotWithShape="1">
            <a:blip r:embed="rId5">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Examen Directo </a:t>
            </a:r>
            <a:endParaRPr b="0" i="0" sz="1800" u="none" cap="none" strike="noStrike">
              <a:solidFill>
                <a:schemeClr val="lt1"/>
              </a:solidFill>
              <a:latin typeface="Impact"/>
              <a:ea typeface="Impact"/>
              <a:cs typeface="Impact"/>
              <a:sym typeface="Impact"/>
            </a:endParaRPr>
          </a:p>
        </p:txBody>
      </p:sp>
      <p:sp>
        <p:nvSpPr>
          <p:cNvPr id="207" name="Google Shape;207;p23"/>
          <p:cNvSpPr/>
          <p:nvPr/>
        </p:nvSpPr>
        <p:spPr>
          <a:xfrm>
            <a:off x="4014987" y="4533359"/>
            <a:ext cx="3171424" cy="631065"/>
          </a:xfrm>
          <a:prstGeom prst="roundRect">
            <a:avLst>
              <a:gd fmla="val 16667" name="adj"/>
            </a:avLst>
          </a:prstGeom>
          <a:solidFill>
            <a:schemeClr val="accent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Contraexamen </a:t>
            </a:r>
            <a:endParaRPr b="0" i="0" sz="1800" u="none" cap="none" strike="noStrike">
              <a:solidFill>
                <a:schemeClr val="lt1"/>
              </a:solidFill>
              <a:latin typeface="Impact"/>
              <a:ea typeface="Impact"/>
              <a:cs typeface="Impact"/>
              <a:sym typeface="Impact"/>
            </a:endParaRPr>
          </a:p>
        </p:txBody>
      </p:sp>
      <p:sp>
        <p:nvSpPr>
          <p:cNvPr id="208" name="Google Shape;208;p23"/>
          <p:cNvSpPr/>
          <p:nvPr/>
        </p:nvSpPr>
        <p:spPr>
          <a:xfrm>
            <a:off x="4014987" y="5525036"/>
            <a:ext cx="3171424" cy="811369"/>
          </a:xfrm>
          <a:prstGeom prst="roundRect">
            <a:avLst>
              <a:gd fmla="val 16667" name="adj"/>
            </a:avLst>
          </a:prstGeom>
          <a:solidFill>
            <a:srgbClr val="BCCDD1"/>
          </a:solidFill>
          <a:ln cap="flat" cmpd="sng" w="9525">
            <a:solidFill>
              <a:srgbClr val="4F76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dk1"/>
                </a:solidFill>
                <a:latin typeface="Impact"/>
                <a:ea typeface="Impact"/>
                <a:cs typeface="Impact"/>
                <a:sym typeface="Impact"/>
              </a:rPr>
              <a:t>Presentar Prueba Material</a:t>
            </a:r>
            <a:endParaRPr b="0" i="0" sz="1800" u="none" cap="none" strike="noStrike">
              <a:solidFill>
                <a:schemeClr val="dk1"/>
              </a:solidFill>
              <a:latin typeface="Impact"/>
              <a:ea typeface="Impact"/>
              <a:cs typeface="Impact"/>
              <a:sym typeface="Impact"/>
            </a:endParaRPr>
          </a:p>
        </p:txBody>
      </p:sp>
      <p:sp>
        <p:nvSpPr>
          <p:cNvPr id="209" name="Google Shape;209;p23"/>
          <p:cNvSpPr/>
          <p:nvPr/>
        </p:nvSpPr>
        <p:spPr>
          <a:xfrm>
            <a:off x="8509713" y="3850778"/>
            <a:ext cx="2005885" cy="650379"/>
          </a:xfrm>
          <a:prstGeom prst="roundRect">
            <a:avLst>
              <a:gd fmla="val 16667" name="adj"/>
            </a:avLst>
          </a:prstGeom>
          <a:blipFill rotWithShape="1">
            <a:blip r:embed="rId4">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Objetar </a:t>
            </a:r>
            <a:endParaRPr b="0" i="0" sz="1800" u="none" cap="none" strike="noStrike">
              <a:solidFill>
                <a:schemeClr val="lt1"/>
              </a:solidFill>
              <a:latin typeface="Impact"/>
              <a:ea typeface="Impact"/>
              <a:cs typeface="Impact"/>
              <a:sym typeface="Impact"/>
            </a:endParaRPr>
          </a:p>
        </p:txBody>
      </p:sp>
      <p:sp>
        <p:nvSpPr>
          <p:cNvPr id="210" name="Google Shape;210;p23"/>
          <p:cNvSpPr/>
          <p:nvPr/>
        </p:nvSpPr>
        <p:spPr>
          <a:xfrm>
            <a:off x="3947375" y="1500389"/>
            <a:ext cx="3168202" cy="746975"/>
          </a:xfrm>
          <a:prstGeom prst="roundRect">
            <a:avLst>
              <a:gd fmla="val 16667" name="adj"/>
            </a:avLst>
          </a:prstGeom>
          <a:solidFill>
            <a:schemeClr val="accent2"/>
          </a:solidFill>
          <a:ln cap="flat" cmpd="sng" w="19050">
            <a:solidFill>
              <a:srgbClr val="796E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Alegato de Apertura</a:t>
            </a:r>
            <a:endParaRPr b="0" i="0" sz="1800" u="none" cap="none" strike="noStrike">
              <a:solidFill>
                <a:schemeClr val="lt1"/>
              </a:solidFill>
              <a:latin typeface="Impact"/>
              <a:ea typeface="Impact"/>
              <a:cs typeface="Impact"/>
              <a:sym typeface="Impact"/>
            </a:endParaRPr>
          </a:p>
        </p:txBody>
      </p:sp>
      <p:sp>
        <p:nvSpPr>
          <p:cNvPr id="211" name="Google Shape;211;p23"/>
          <p:cNvSpPr/>
          <p:nvPr/>
        </p:nvSpPr>
        <p:spPr>
          <a:xfrm>
            <a:off x="4014987" y="2627291"/>
            <a:ext cx="3100589" cy="669701"/>
          </a:xfrm>
          <a:prstGeom prst="roundRect">
            <a:avLst>
              <a:gd fmla="val 16667" name="adj"/>
            </a:avLst>
          </a:prstGeom>
          <a:blipFill rotWithShape="1">
            <a:blip r:embed="rId6">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1800" u="none" cap="none" strike="noStrike">
                <a:solidFill>
                  <a:schemeClr val="lt1"/>
                </a:solidFill>
                <a:latin typeface="Impact"/>
                <a:ea typeface="Impact"/>
                <a:cs typeface="Impact"/>
                <a:sym typeface="Impact"/>
              </a:rPr>
              <a:t>Alegato de Clausura</a:t>
            </a:r>
            <a:endParaRPr b="0" i="0" sz="1800" u="none" cap="none" strike="noStrike">
              <a:solidFill>
                <a:schemeClr val="lt1"/>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nvSpPr>
        <p:spPr>
          <a:xfrm>
            <a:off x="5808372" y="1970469"/>
            <a:ext cx="4945487"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Las declaraciones de los testigos.</a:t>
            </a:r>
            <a:endParaRPr/>
          </a:p>
          <a:p>
            <a:pPr indent="-228600" lvl="0" marL="342900" marR="0" rtl="0" algn="l">
              <a:spcBef>
                <a:spcPts val="0"/>
              </a:spcBef>
              <a:spcAft>
                <a:spcPts val="0"/>
              </a:spcAft>
              <a:buClr>
                <a:schemeClr val="dk1"/>
              </a:buClr>
              <a:buSzPts val="1800"/>
              <a:buFont typeface="Impac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b) Las conclusiones de los Informes Periciales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s-PE" sz="1800">
                <a:solidFill>
                  <a:schemeClr val="dk1"/>
                </a:solidFill>
                <a:latin typeface="Arial"/>
                <a:ea typeface="Arial"/>
                <a:cs typeface="Arial"/>
                <a:sym typeface="Arial"/>
              </a:rPr>
              <a:t>c)Los aportes de los documentos,  materiales u objetos que se quieran presentar en Juicio</a:t>
            </a:r>
            <a:endParaRPr sz="1800">
              <a:solidFill>
                <a:schemeClr val="dk1"/>
              </a:solidFill>
              <a:latin typeface="Arial"/>
              <a:ea typeface="Arial"/>
              <a:cs typeface="Arial"/>
              <a:sym typeface="Arial"/>
            </a:endParaRPr>
          </a:p>
        </p:txBody>
      </p:sp>
      <p:sp>
        <p:nvSpPr>
          <p:cNvPr id="217" name="Google Shape;217;p24"/>
          <p:cNvSpPr/>
          <p:nvPr/>
        </p:nvSpPr>
        <p:spPr>
          <a:xfrm>
            <a:off x="592428" y="2504940"/>
            <a:ext cx="2099257" cy="1378039"/>
          </a:xfrm>
          <a:prstGeom prst="ellipse">
            <a:avLst/>
          </a:prstGeom>
          <a:solidFill>
            <a:srgbClr val="C5CFC0"/>
          </a:solidFill>
          <a:ln cap="flat" cmpd="sng" w="9525">
            <a:solidFill>
              <a:srgbClr val="647A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RECOMENDACIONES PARA EL JUICIO</a:t>
            </a:r>
            <a:endParaRPr sz="1800">
              <a:solidFill>
                <a:schemeClr val="dk1"/>
              </a:solidFill>
              <a:latin typeface="Impact"/>
              <a:ea typeface="Impact"/>
              <a:cs typeface="Impact"/>
              <a:sym typeface="Impact"/>
            </a:endParaRPr>
          </a:p>
        </p:txBody>
      </p:sp>
      <p:sp>
        <p:nvSpPr>
          <p:cNvPr id="218" name="Google Shape;218;p24"/>
          <p:cNvSpPr/>
          <p:nvPr/>
        </p:nvSpPr>
        <p:spPr>
          <a:xfrm>
            <a:off x="2923504" y="2962141"/>
            <a:ext cx="334851" cy="360608"/>
          </a:xfrm>
          <a:prstGeom prst="rightArrow">
            <a:avLst>
              <a:gd fmla="val 50000" name="adj1"/>
              <a:gd fmla="val 50000" name="adj2"/>
            </a:avLst>
          </a:prstGeom>
          <a:solidFill>
            <a:schemeClr val="accent1"/>
          </a:solidFill>
          <a:ln cap="flat" cmpd="sng" w="19050">
            <a:solidFill>
              <a:srgbClr val="860A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mpact"/>
              <a:ea typeface="Impact"/>
              <a:cs typeface="Impact"/>
              <a:sym typeface="Impact"/>
            </a:endParaRPr>
          </a:p>
        </p:txBody>
      </p:sp>
      <p:sp>
        <p:nvSpPr>
          <p:cNvPr id="219" name="Google Shape;219;p24"/>
          <p:cNvSpPr txBox="1"/>
          <p:nvPr/>
        </p:nvSpPr>
        <p:spPr>
          <a:xfrm>
            <a:off x="3567448" y="2756079"/>
            <a:ext cx="132652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PE" sz="1800">
                <a:solidFill>
                  <a:schemeClr val="dk1"/>
                </a:solidFill>
                <a:latin typeface="Impact"/>
                <a:ea typeface="Impact"/>
                <a:cs typeface="Impact"/>
                <a:sym typeface="Impact"/>
              </a:rPr>
              <a:t>Revisar con atención</a:t>
            </a:r>
            <a:endParaRPr sz="1800">
              <a:solidFill>
                <a:schemeClr val="dk1"/>
              </a:solidFill>
              <a:latin typeface="Impact"/>
              <a:ea typeface="Impact"/>
              <a:cs typeface="Impact"/>
              <a:sym typeface="Impact"/>
            </a:endParaRPr>
          </a:p>
        </p:txBody>
      </p:sp>
      <p:sp>
        <p:nvSpPr>
          <p:cNvPr id="220" name="Google Shape;220;p24"/>
          <p:cNvSpPr/>
          <p:nvPr/>
        </p:nvSpPr>
        <p:spPr>
          <a:xfrm>
            <a:off x="4893972" y="2137893"/>
            <a:ext cx="708338" cy="1970468"/>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pic>
        <p:nvPicPr>
          <p:cNvPr id="221" name="Google Shape;221;p24"/>
          <p:cNvPicPr preferRelativeResize="0"/>
          <p:nvPr/>
        </p:nvPicPr>
        <p:blipFill rotWithShape="1">
          <a:blip r:embed="rId3">
            <a:alphaModFix/>
          </a:blip>
          <a:srcRect b="0" l="0" r="0" t="0"/>
          <a:stretch/>
        </p:blipFill>
        <p:spPr>
          <a:xfrm>
            <a:off x="1388613" y="964546"/>
            <a:ext cx="1335269" cy="1005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nvSpPr>
        <p:spPr>
          <a:xfrm>
            <a:off x="3580327" y="1751527"/>
            <a:ext cx="6697013" cy="258532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PE" sz="1800">
                <a:solidFill>
                  <a:schemeClr val="dk1"/>
                </a:solidFill>
                <a:latin typeface="Arial"/>
                <a:ea typeface="Arial"/>
                <a:cs typeface="Arial"/>
                <a:sym typeface="Arial"/>
              </a:rPr>
              <a:t>El momento de presentación de la teoría del caso es el alegato de apertura. Es la primera información que el Juez recibe de las partes. Al hacer la exposición de la teoría se debe captar la atención y el interés de los jueces al exponerle un resumen objetivo de los hechos y la prueba con que cuentan. Se presenta el caso que se va a conocer, señalando lo que prueba va a demostrar y desde que punto de vista debe ser apreciada. En el alegato de apertura se hará una “promesa” de lo que se presentara en el juicio.</a:t>
            </a:r>
            <a:endParaRPr/>
          </a:p>
        </p:txBody>
      </p:sp>
      <p:sp>
        <p:nvSpPr>
          <p:cNvPr id="227" name="Google Shape;227;p25"/>
          <p:cNvSpPr/>
          <p:nvPr/>
        </p:nvSpPr>
        <p:spPr>
          <a:xfrm>
            <a:off x="450761" y="2414788"/>
            <a:ext cx="1687133" cy="1339403"/>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Alegato de Apertura </a:t>
            </a:r>
            <a:endParaRPr sz="1800">
              <a:solidFill>
                <a:schemeClr val="lt1"/>
              </a:solidFill>
              <a:latin typeface="Impact"/>
              <a:ea typeface="Impact"/>
              <a:cs typeface="Impact"/>
              <a:sym typeface="Impact"/>
            </a:endParaRPr>
          </a:p>
        </p:txBody>
      </p:sp>
      <p:sp>
        <p:nvSpPr>
          <p:cNvPr id="228" name="Google Shape;228;p25"/>
          <p:cNvSpPr/>
          <p:nvPr/>
        </p:nvSpPr>
        <p:spPr>
          <a:xfrm>
            <a:off x="2356834" y="1352282"/>
            <a:ext cx="1609860" cy="3464417"/>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4A7077"/>
              </a:buClr>
              <a:buSzPts val="3600"/>
              <a:buFont typeface="Impact"/>
              <a:buNone/>
            </a:pPr>
            <a:r>
              <a:rPr lang="es-PE" sz="3600">
                <a:solidFill>
                  <a:srgbClr val="4A7077"/>
                </a:solidFill>
              </a:rPr>
              <a:t>RECOMENDACIONES PARA EL ALEGATO DE APERTURA </a:t>
            </a:r>
            <a:endParaRPr sz="3600">
              <a:solidFill>
                <a:srgbClr val="4A7077"/>
              </a:solidFill>
            </a:endParaRPr>
          </a:p>
        </p:txBody>
      </p:sp>
      <p:sp>
        <p:nvSpPr>
          <p:cNvPr id="234" name="Google Shape;234;p26"/>
          <p:cNvSpPr txBox="1"/>
          <p:nvPr/>
        </p:nvSpPr>
        <p:spPr>
          <a:xfrm>
            <a:off x="785611" y="1837765"/>
            <a:ext cx="10297071" cy="3139321"/>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No debemos argumentar. El momento del alegato de apertura no es para emitir conclusiones, ya que materialmente no se tiene nada probado (desde el punto de vista normativo es causal válida de objeción). </a:t>
            </a:r>
            <a:endParaRPr/>
          </a:p>
          <a:p>
            <a:pPr indent="-342900" lvl="0" marL="342900" marR="0" rtl="0" algn="just">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Solo se debe prometer, lo que se cumplirá. No debemos sobredimensionar los alcances de la prueba que se presentará, esto genera costos de credibilidad .</a:t>
            </a:r>
            <a:endParaRPr/>
          </a:p>
          <a:p>
            <a:pPr indent="-342900" lvl="0" marL="342900" marR="0" rtl="0" algn="just">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 No emitir opiniones personales. El alegato de apertura no es una instancia para apelar a los sentimientos del juzgador .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 Se debe tratar de personalizar el conflicto. Presentar el caso de manera humana, no debemos caer en abstracciones.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Arial"/>
              <a:buAutoNum type="alphaLcParenR"/>
            </a:pPr>
            <a:r>
              <a:rPr lang="es-PE" sz="1800">
                <a:solidFill>
                  <a:schemeClr val="dk1"/>
                </a:solidFill>
                <a:latin typeface="Arial"/>
                <a:ea typeface="Arial"/>
                <a:cs typeface="Arial"/>
                <a:sym typeface="Arial"/>
              </a:rPr>
              <a:t>Ayuda de audiovisuales. Entre más complejo sea el caso, hay más necesidad de ayuda audiovisual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nvSpPr>
        <p:spPr>
          <a:xfrm>
            <a:off x="502276" y="2408349"/>
            <a:ext cx="3477296" cy="7212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mpact"/>
              <a:ea typeface="Impact"/>
              <a:cs typeface="Impact"/>
              <a:sym typeface="Impact"/>
            </a:endParaRPr>
          </a:p>
        </p:txBody>
      </p:sp>
      <p:sp>
        <p:nvSpPr>
          <p:cNvPr id="240" name="Google Shape;240;p27"/>
          <p:cNvSpPr/>
          <p:nvPr/>
        </p:nvSpPr>
        <p:spPr>
          <a:xfrm>
            <a:off x="772732" y="2176529"/>
            <a:ext cx="2034862" cy="1223493"/>
          </a:xfrm>
          <a:prstGeom prst="ellipse">
            <a:avLst/>
          </a:prstGeom>
          <a:solidFill>
            <a:srgbClr val="A5A5A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dk1"/>
                </a:solidFill>
                <a:latin typeface="Impact"/>
                <a:ea typeface="Impact"/>
                <a:cs typeface="Impact"/>
                <a:sym typeface="Impact"/>
              </a:rPr>
              <a:t>Estructura el Alegato  de Apertura</a:t>
            </a:r>
            <a:endParaRPr sz="1800">
              <a:solidFill>
                <a:schemeClr val="dk1"/>
              </a:solidFill>
              <a:latin typeface="Impact"/>
              <a:ea typeface="Impact"/>
              <a:cs typeface="Impact"/>
              <a:sym typeface="Impact"/>
            </a:endParaRPr>
          </a:p>
        </p:txBody>
      </p:sp>
      <p:sp>
        <p:nvSpPr>
          <p:cNvPr id="241" name="Google Shape;241;p27"/>
          <p:cNvSpPr/>
          <p:nvPr/>
        </p:nvSpPr>
        <p:spPr>
          <a:xfrm>
            <a:off x="3078050" y="837127"/>
            <a:ext cx="618187" cy="3799267"/>
          </a:xfrm>
          <a:prstGeom prst="leftBrace">
            <a:avLst>
              <a:gd fmla="val 8333" name="adj1"/>
              <a:gd fmla="val 50000" name="adj2"/>
            </a:avLst>
          </a:prstGeom>
          <a:noFill/>
          <a:ln cap="flat" cmpd="sng" w="9525">
            <a:solidFill>
              <a:srgbClr val="910B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Impact"/>
              <a:ea typeface="Impact"/>
              <a:cs typeface="Impact"/>
              <a:sym typeface="Impact"/>
            </a:endParaRPr>
          </a:p>
        </p:txBody>
      </p:sp>
      <p:sp>
        <p:nvSpPr>
          <p:cNvPr id="242" name="Google Shape;242;p27"/>
          <p:cNvSpPr/>
          <p:nvPr/>
        </p:nvSpPr>
        <p:spPr>
          <a:xfrm>
            <a:off x="4211391" y="444321"/>
            <a:ext cx="2240926" cy="631065"/>
          </a:xfrm>
          <a:prstGeom prst="roundRect">
            <a:avLst>
              <a:gd fmla="val 16667" name="adj"/>
            </a:avLst>
          </a:prstGeom>
          <a:blipFill rotWithShape="1">
            <a:blip r:embed="rId3">
              <a:alphaModFix/>
            </a:blip>
            <a:tile algn="tl" flip="none" tx="0" sx="100000" ty="0" sy="100000"/>
          </a:blipFill>
          <a:ln cap="flat" cmpd="sng" w="9525">
            <a:solidFill>
              <a:srgbClr val="7A5C8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Introducción </a:t>
            </a:r>
            <a:endParaRPr sz="1800">
              <a:solidFill>
                <a:schemeClr val="lt1"/>
              </a:solidFill>
              <a:latin typeface="Impact"/>
              <a:ea typeface="Impact"/>
              <a:cs typeface="Impact"/>
              <a:sym typeface="Impact"/>
            </a:endParaRPr>
          </a:p>
        </p:txBody>
      </p:sp>
      <p:sp>
        <p:nvSpPr>
          <p:cNvPr id="243" name="Google Shape;243;p27"/>
          <p:cNvSpPr/>
          <p:nvPr/>
        </p:nvSpPr>
        <p:spPr>
          <a:xfrm>
            <a:off x="6735649" y="676141"/>
            <a:ext cx="553793" cy="321972"/>
          </a:xfrm>
          <a:prstGeom prst="rightArrow">
            <a:avLst>
              <a:gd fmla="val 50000" name="adj1"/>
              <a:gd fmla="val 50000" name="adj2"/>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mpact"/>
              <a:ea typeface="Impact"/>
              <a:cs typeface="Impact"/>
              <a:sym typeface="Impact"/>
            </a:endParaRPr>
          </a:p>
        </p:txBody>
      </p:sp>
      <p:sp>
        <p:nvSpPr>
          <p:cNvPr id="244" name="Google Shape;244;p27"/>
          <p:cNvSpPr/>
          <p:nvPr/>
        </p:nvSpPr>
        <p:spPr>
          <a:xfrm>
            <a:off x="7431109" y="444321"/>
            <a:ext cx="1751527" cy="759853"/>
          </a:xfrm>
          <a:prstGeom prst="roundRect">
            <a:avLst>
              <a:gd fmla="val 16667" name="adj"/>
            </a:avLst>
          </a:prstGeom>
          <a:solidFill>
            <a:schemeClr val="accent6"/>
          </a:solidFill>
          <a:ln cap="flat" cmpd="sng" w="19050">
            <a:solidFill>
              <a:srgbClr val="5D53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Frase</a:t>
            </a:r>
            <a:endParaRPr sz="1800">
              <a:solidFill>
                <a:schemeClr val="lt1"/>
              </a:solidFill>
              <a:latin typeface="Impact"/>
              <a:ea typeface="Impact"/>
              <a:cs typeface="Impact"/>
              <a:sym typeface="Impact"/>
            </a:endParaRPr>
          </a:p>
        </p:txBody>
      </p:sp>
      <p:sp>
        <p:nvSpPr>
          <p:cNvPr id="245" name="Google Shape;245;p27"/>
          <p:cNvSpPr/>
          <p:nvPr/>
        </p:nvSpPr>
        <p:spPr>
          <a:xfrm>
            <a:off x="4262905" y="1596979"/>
            <a:ext cx="2356835" cy="811369"/>
          </a:xfrm>
          <a:prstGeom prst="roundRect">
            <a:avLst>
              <a:gd fmla="val 16667" name="adj"/>
            </a:avLst>
          </a:prstGeom>
          <a:blipFill rotWithShape="1">
            <a:blip r:embed="rId4">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Presentación de los hechos </a:t>
            </a:r>
            <a:endParaRPr sz="1800">
              <a:solidFill>
                <a:schemeClr val="lt1"/>
              </a:solidFill>
              <a:latin typeface="Impact"/>
              <a:ea typeface="Impact"/>
              <a:cs typeface="Impact"/>
              <a:sym typeface="Impact"/>
            </a:endParaRPr>
          </a:p>
        </p:txBody>
      </p:sp>
      <p:sp>
        <p:nvSpPr>
          <p:cNvPr id="246" name="Google Shape;246;p27"/>
          <p:cNvSpPr/>
          <p:nvPr/>
        </p:nvSpPr>
        <p:spPr>
          <a:xfrm>
            <a:off x="4179192" y="3020095"/>
            <a:ext cx="2524259" cy="759854"/>
          </a:xfrm>
          <a:prstGeom prst="roundRect">
            <a:avLst>
              <a:gd fmla="val 16667" name="adj"/>
            </a:avLst>
          </a:prstGeom>
          <a:blipFill rotWithShape="1">
            <a:blip r:embed="rId5">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Presentación de los fundamentos jurídicos</a:t>
            </a:r>
            <a:endParaRPr sz="1800">
              <a:solidFill>
                <a:schemeClr val="lt1"/>
              </a:solidFill>
              <a:latin typeface="Impact"/>
              <a:ea typeface="Impact"/>
              <a:cs typeface="Impact"/>
              <a:sym typeface="Impact"/>
            </a:endParaRPr>
          </a:p>
        </p:txBody>
      </p:sp>
      <p:sp>
        <p:nvSpPr>
          <p:cNvPr id="247" name="Google Shape;247;p27"/>
          <p:cNvSpPr/>
          <p:nvPr/>
        </p:nvSpPr>
        <p:spPr>
          <a:xfrm>
            <a:off x="4243587" y="4224270"/>
            <a:ext cx="2492062" cy="412124"/>
          </a:xfrm>
          <a:prstGeom prst="roundRect">
            <a:avLst>
              <a:gd fmla="val 16667" name="adj"/>
            </a:avLst>
          </a:prstGeom>
          <a:blipFill rotWithShape="1">
            <a:blip r:embed="rId6">
              <a:alphaModFix/>
            </a:blip>
            <a:tile algn="tl" flip="none" tx="0" sx="100000" ty="0" sy="100000"/>
          </a:blipFill>
          <a:ln>
            <a:noFill/>
          </a:ln>
          <a:effectLst>
            <a:outerShdw blurRad="25400" rotWithShape="0" dir="5400000" dist="127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PE" sz="1800">
                <a:solidFill>
                  <a:schemeClr val="lt1"/>
                </a:solidFill>
                <a:latin typeface="Impact"/>
                <a:ea typeface="Impact"/>
                <a:cs typeface="Impact"/>
                <a:sym typeface="Impact"/>
              </a:rPr>
              <a:t>Conclusión </a:t>
            </a:r>
            <a:endParaRPr sz="1800">
              <a:solidFill>
                <a:schemeClr val="lt1"/>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xmlns:r="http://schemas.openxmlformats.org/officeDocument/2006/relationships" name="Evento principal">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